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4"/>
  </p:notesMasterIdLst>
  <p:sldIdLst>
    <p:sldId id="256" r:id="rId2"/>
    <p:sldId id="338" r:id="rId3"/>
    <p:sldId id="389" r:id="rId4"/>
    <p:sldId id="359" r:id="rId5"/>
    <p:sldId id="361" r:id="rId6"/>
    <p:sldId id="390" r:id="rId7"/>
    <p:sldId id="362" r:id="rId8"/>
    <p:sldId id="363" r:id="rId9"/>
    <p:sldId id="364" r:id="rId10"/>
    <p:sldId id="412" r:id="rId11"/>
    <p:sldId id="365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95030" autoAdjust="0"/>
  </p:normalViewPr>
  <p:slideViewPr>
    <p:cSldViewPr snapToGrid="0" snapToObjects="1">
      <p:cViewPr varScale="1">
        <p:scale>
          <a:sx n="159" d="100"/>
          <a:sy n="159" d="100"/>
        </p:scale>
        <p:origin x="-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wmf"/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6D70D-5D65-E94C-93B2-CDF58D9EAD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3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8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5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5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52.emf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5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murray_gell_mann_on_beauty_and_truth_in_physics?language=en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2.png"/><Relationship Id="rId6" Type="http://schemas.openxmlformats.org/officeDocument/2006/relationships/hyperlink" Target="https://www.youtube.com/watch?v=s0ldgqdnCkI" TargetMode="External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emf"/><Relationship Id="rId12" Type="http://schemas.openxmlformats.org/officeDocument/2006/relationships/oleObject" Target="../embeddings/oleObject10.bin"/><Relationship Id="rId13" Type="http://schemas.openxmlformats.org/officeDocument/2006/relationships/image" Target="../media/image1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05739" y="6540793"/>
            <a:ext cx="4336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Credits: CERN </a:t>
            </a:r>
            <a:r>
              <a:rPr lang="en-US" sz="1200" dirty="0"/>
              <a:t>Summer </a:t>
            </a:r>
            <a:r>
              <a:rPr lang="en-US" sz="1200" dirty="0" smtClean="0"/>
              <a:t>lectures (di </a:t>
            </a:r>
            <a:r>
              <a:rPr lang="en-US" sz="1200" dirty="0" err="1" smtClean="0"/>
              <a:t>Lella</a:t>
            </a:r>
            <a:r>
              <a:rPr lang="en-US" sz="1200" dirty="0" smtClean="0"/>
              <a:t>), Hadron collider lectures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quark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111495"/>
            <a:ext cx="5712118" cy="54581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 quarks exist?</a:t>
            </a:r>
          </a:p>
          <a:p>
            <a:endParaRPr lang="en-US" dirty="0"/>
          </a:p>
          <a:p>
            <a:r>
              <a:rPr lang="en-US" dirty="0"/>
              <a:t>If you hit hard enough do the quarks come out ?</a:t>
            </a:r>
          </a:p>
          <a:p>
            <a:endParaRPr lang="en-US" dirty="0"/>
          </a:p>
          <a:p>
            <a:r>
              <a:rPr lang="en-US" dirty="0"/>
              <a:t>At least one of the quarks should be stable ? (nothing lighter to decay to)</a:t>
            </a:r>
          </a:p>
          <a:p>
            <a:endParaRPr lang="en-US" dirty="0"/>
          </a:p>
          <a:p>
            <a:r>
              <a:rPr lang="en-US" dirty="0"/>
              <a:t>Skepticism in late 60’s and early 70’s</a:t>
            </a:r>
          </a:p>
          <a:p>
            <a:endParaRPr lang="en-US" dirty="0"/>
          </a:p>
          <a:p>
            <a:r>
              <a:rPr lang="en-US" dirty="0"/>
              <a:t>Introduced “quark confinement”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10</a:t>
            </a:fld>
            <a:endParaRPr kumimoji="0" lang="en-US"/>
          </a:p>
        </p:txBody>
      </p:sp>
      <p:pic>
        <p:nvPicPr>
          <p:cNvPr id="7" name="Picture 6" descr="science-joyce_james_joyce-quark-quarks-quotes-hypothetical_particles-shrn562_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87" y="1495770"/>
            <a:ext cx="3273065" cy="46723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8510" y="3941799"/>
            <a:ext cx="3275490" cy="24198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62" y="3134515"/>
            <a:ext cx="2462386" cy="3300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231357" y="5744154"/>
            <a:ext cx="220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James Joyce tomb @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Zurichberg</a:t>
            </a:r>
            <a:r>
              <a:rPr lang="en-US" dirty="0" smtClean="0">
                <a:solidFill>
                  <a:schemeClr val="bg1"/>
                </a:solidFill>
              </a:rPr>
              <a:t> cemetery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21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(light) quark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1" y="1118001"/>
            <a:ext cx="5244973" cy="495725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Quarks come in 3 flavors, forming a triangular Eightfold Way (now we know that there are 6 flavors of quarks) 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Baryons: composed of 3 quarks (or 3 antiquarks)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Mesons: composed of quark and antiquark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11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548" y="1463306"/>
            <a:ext cx="3346478" cy="48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0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317" y="969107"/>
            <a:ext cx="8673696" cy="371578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Earliest </a:t>
            </a:r>
            <a:r>
              <a:rPr lang="en-US" dirty="0">
                <a:solidFill>
                  <a:srgbClr val="008000"/>
                </a:solidFill>
              </a:rPr>
              <a:t>example: The </a:t>
            </a:r>
            <a:r>
              <a:rPr lang="en-US" dirty="0" err="1">
                <a:solidFill>
                  <a:srgbClr val="008000"/>
                </a:solidFill>
              </a:rPr>
              <a:t>pions</a:t>
            </a:r>
            <a:endParaRPr lang="en-US" dirty="0">
              <a:solidFill>
                <a:srgbClr val="008000"/>
              </a:solidFill>
            </a:endParaRPr>
          </a:p>
          <a:p>
            <a:pPr lvl="1"/>
            <a:r>
              <a:rPr lang="en-US" dirty="0" smtClean="0"/>
              <a:t>Three </a:t>
            </a:r>
            <a:r>
              <a:rPr lang="en-US" dirty="0"/>
              <a:t>charges </a:t>
            </a:r>
            <a:r>
              <a:rPr lang="en-US" dirty="0" smtClean="0"/>
              <a:t>π</a:t>
            </a:r>
            <a:r>
              <a:rPr lang="en-US" baseline="30000" dirty="0" smtClean="0"/>
              <a:t>+</a:t>
            </a:r>
            <a:r>
              <a:rPr lang="en-US" dirty="0" smtClean="0"/>
              <a:t>, </a:t>
            </a:r>
            <a:r>
              <a:rPr lang="en-US" dirty="0"/>
              <a:t>π</a:t>
            </a:r>
            <a:r>
              <a:rPr lang="en-US" baseline="30000" dirty="0"/>
              <a:t>0</a:t>
            </a:r>
            <a:r>
              <a:rPr lang="en-US" dirty="0" smtClean="0"/>
              <a:t>, </a:t>
            </a:r>
            <a:r>
              <a:rPr lang="en-US" dirty="0"/>
              <a:t>π</a:t>
            </a:r>
            <a:r>
              <a:rPr lang="en-US" baseline="30000" dirty="0"/>
              <a:t>-</a:t>
            </a:r>
            <a:r>
              <a:rPr lang="en-US" dirty="0"/>
              <a:t> </a:t>
            </a:r>
            <a:r>
              <a:rPr lang="en-US" dirty="0" smtClean="0"/>
              <a:t>so I = 1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12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702234"/>
              </p:ext>
            </p:extLst>
          </p:nvPr>
        </p:nvGraphicFramePr>
        <p:xfrm>
          <a:off x="2031371" y="2693025"/>
          <a:ext cx="1190625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8" name="Equation" r:id="rId3" imgW="584200" imgH="787400" progId="Equation.3">
                  <p:embed/>
                </p:oleObj>
              </mc:Choice>
              <mc:Fallback>
                <p:oleObj name="Equation" r:id="rId3" imgW="584200" imgH="787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1371" y="2693025"/>
                        <a:ext cx="1190625" cy="1601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426827"/>
              </p:ext>
            </p:extLst>
          </p:nvPr>
        </p:nvGraphicFramePr>
        <p:xfrm>
          <a:off x="4269572" y="2702470"/>
          <a:ext cx="1527175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19" name="Equation" r:id="rId5" imgW="685800" imgH="787400" progId="Equation.3">
                  <p:embed/>
                </p:oleObj>
              </mc:Choice>
              <mc:Fallback>
                <p:oleObj name="Equation" r:id="rId5" imgW="6858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572" y="2702470"/>
                        <a:ext cx="1527175" cy="154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9380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Baryons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998607"/>
            <a:ext cx="8845560" cy="30465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Earliest </a:t>
            </a:r>
            <a:r>
              <a:rPr lang="en-US" dirty="0">
                <a:solidFill>
                  <a:srgbClr val="008000"/>
                </a:solidFill>
              </a:rPr>
              <a:t>examples: p and n</a:t>
            </a:r>
          </a:p>
          <a:p>
            <a:pPr lvl="1"/>
            <a:r>
              <a:rPr lang="en-US" dirty="0" smtClean="0"/>
              <a:t>Fact </a:t>
            </a:r>
            <a:r>
              <a:rPr lang="en-US" dirty="0"/>
              <a:t>that both appear to see same nuclear force and that </a:t>
            </a:r>
            <a:r>
              <a:rPr lang="en-US" dirty="0" smtClean="0"/>
              <a:t>the masses </a:t>
            </a:r>
            <a:r>
              <a:rPr lang="en-US" dirty="0"/>
              <a:t>are so close together (</a:t>
            </a:r>
            <a:r>
              <a:rPr lang="en-US" dirty="0" err="1"/>
              <a:t>m</a:t>
            </a:r>
            <a:r>
              <a:rPr lang="en-US" baseline="-25000" dirty="0" err="1"/>
              <a:t>p</a:t>
            </a:r>
            <a:r>
              <a:rPr lang="en-US" dirty="0"/>
              <a:t> = </a:t>
            </a:r>
            <a:r>
              <a:rPr lang="en-US" dirty="0" smtClean="0"/>
              <a:t>938.20 </a:t>
            </a:r>
            <a:r>
              <a:rPr lang="en-US" dirty="0"/>
              <a:t>MeV, </a:t>
            </a:r>
            <a:r>
              <a:rPr lang="en-US" dirty="0" err="1"/>
              <a:t>m</a:t>
            </a:r>
            <a:r>
              <a:rPr lang="en-US" baseline="-25000" dirty="0" err="1"/>
              <a:t>n</a:t>
            </a:r>
            <a:r>
              <a:rPr lang="en-US" dirty="0"/>
              <a:t> = </a:t>
            </a:r>
            <a:r>
              <a:rPr lang="en-US" dirty="0" smtClean="0"/>
              <a:t>939.57 MeV</a:t>
            </a:r>
            <a:r>
              <a:rPr lang="en-US" dirty="0"/>
              <a:t>) make it natural to think of them as 2 states of </a:t>
            </a:r>
            <a:r>
              <a:rPr lang="en-US" dirty="0" smtClean="0"/>
              <a:t>same particle</a:t>
            </a:r>
            <a:r>
              <a:rPr lang="en-US" dirty="0"/>
              <a:t>: the nucleon </a:t>
            </a:r>
            <a:r>
              <a:rPr lang="en-US" dirty="0" smtClean="0"/>
              <a:t>N</a:t>
            </a:r>
          </a:p>
          <a:p>
            <a:pPr lvl="1"/>
            <a:r>
              <a:rPr lang="en-US" dirty="0" smtClean="0"/>
              <a:t>Define </a:t>
            </a:r>
            <a:r>
              <a:rPr lang="en-US" dirty="0" err="1"/>
              <a:t>isospin</a:t>
            </a:r>
            <a:r>
              <a:rPr lang="en-US" dirty="0"/>
              <a:t> (with same algebra as spin: SU(2)). Then </a:t>
            </a:r>
            <a:r>
              <a:rPr lang="en-US" dirty="0" smtClean="0"/>
              <a:t>N has </a:t>
            </a:r>
            <a:r>
              <a:rPr lang="en-US" dirty="0"/>
              <a:t>I = </a:t>
            </a:r>
            <a:r>
              <a:rPr lang="en-US" dirty="0" smtClean="0"/>
              <a:t>1/2 </a:t>
            </a:r>
            <a:r>
              <a:rPr lang="en-US" dirty="0"/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13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841860"/>
              </p:ext>
            </p:extLst>
          </p:nvPr>
        </p:nvGraphicFramePr>
        <p:xfrm>
          <a:off x="1962621" y="4461559"/>
          <a:ext cx="1060518" cy="95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2" name="Equation" r:id="rId3" imgW="520700" imgH="469900" progId="Equation.3">
                  <p:embed/>
                </p:oleObj>
              </mc:Choice>
              <mc:Fallback>
                <p:oleObj name="Equation" r:id="rId3" imgW="5207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62621" y="4461559"/>
                        <a:ext cx="1060518" cy="957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692017"/>
              </p:ext>
            </p:extLst>
          </p:nvPr>
        </p:nvGraphicFramePr>
        <p:xfrm>
          <a:off x="4152440" y="4073548"/>
          <a:ext cx="1640723" cy="172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43" name="Equation" r:id="rId5" imgW="736600" imgH="876300" progId="Equation.3">
                  <p:embed/>
                </p:oleObj>
              </mc:Choice>
              <mc:Fallback>
                <p:oleObj name="Equation" r:id="rId5" imgW="7366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440" y="4073548"/>
                        <a:ext cx="1640723" cy="1723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855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mesons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911" y="950145"/>
            <a:ext cx="8845560" cy="532459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Fundamental representation: a doublet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118872" indent="0">
              <a:buNone/>
            </a:pPr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r>
              <a:rPr lang="en-US" dirty="0" smtClean="0"/>
              <a:t>If the quarks of the meson are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ntiparallel (singlet state, s=0), the configuration is called </a:t>
            </a:r>
            <a:r>
              <a:rPr lang="en-US" dirty="0" err="1" smtClean="0">
                <a:solidFill>
                  <a:srgbClr val="FF0000"/>
                </a:solidFill>
              </a:rPr>
              <a:t>pseudoscalar</a:t>
            </a:r>
            <a:r>
              <a:rPr lang="en-US" dirty="0" smtClean="0">
                <a:solidFill>
                  <a:srgbClr val="FF0000"/>
                </a:solidFill>
              </a:rPr>
              <a:t> (JP=0-)</a:t>
            </a:r>
          </a:p>
          <a:p>
            <a:pPr lvl="1"/>
            <a:r>
              <a:rPr lang="en-US" dirty="0" smtClean="0"/>
              <a:t>Parallel (triplet state, s=1), the configuration is called </a:t>
            </a:r>
            <a:r>
              <a:rPr lang="en-US" dirty="0">
                <a:solidFill>
                  <a:srgbClr val="FF0000"/>
                </a:solidFill>
              </a:rPr>
              <a:t>vector (JP</a:t>
            </a:r>
            <a:r>
              <a:rPr lang="en-US" dirty="0" smtClean="0">
                <a:solidFill>
                  <a:srgbClr val="FF0000"/>
                </a:solidFill>
              </a:rPr>
              <a:t>=1-)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14</a:t>
            </a:fld>
            <a:endParaRPr kumimoji="0"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87198"/>
              </p:ext>
            </p:extLst>
          </p:nvPr>
        </p:nvGraphicFramePr>
        <p:xfrm>
          <a:off x="1657207" y="1777245"/>
          <a:ext cx="1640723" cy="172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6" name="Equation" r:id="rId3" imgW="736600" imgH="876300" progId="Equation.3">
                  <p:embed/>
                </p:oleObj>
              </mc:Choice>
              <mc:Fallback>
                <p:oleObj name="Equation" r:id="rId3" imgW="7366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207" y="1777245"/>
                        <a:ext cx="1640723" cy="1723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896039"/>
              </p:ext>
            </p:extLst>
          </p:nvPr>
        </p:nvGraphicFramePr>
        <p:xfrm>
          <a:off x="3862506" y="1767838"/>
          <a:ext cx="1640723" cy="172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67" name="Equation" r:id="rId5" imgW="736600" imgH="876300" progId="Equation.3">
                  <p:embed/>
                </p:oleObj>
              </mc:Choice>
              <mc:Fallback>
                <p:oleObj name="Equation" r:id="rId5" imgW="7366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506" y="1767838"/>
                        <a:ext cx="1640723" cy="1723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8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Glebsch-Gordan</a:t>
            </a:r>
            <a:r>
              <a:rPr lang="en-US" dirty="0" smtClean="0"/>
              <a:t> coefficients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15</a:t>
            </a:fld>
            <a:endParaRPr kumimoji="0"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" y="1071620"/>
            <a:ext cx="4363858" cy="564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500" y="3936846"/>
            <a:ext cx="6121400" cy="278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1737233"/>
            <a:ext cx="1917700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5874" y="1825760"/>
            <a:ext cx="2848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Adding total angular momentum for a system of 2 particles</a:t>
            </a:r>
          </a:p>
          <a:p>
            <a:r>
              <a:rPr lang="en-US" dirty="0" smtClean="0"/>
              <a:t>J angular momentum</a:t>
            </a:r>
          </a:p>
          <a:p>
            <a:r>
              <a:rPr lang="en-US" dirty="0" smtClean="0"/>
              <a:t>M  angular projection on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19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spin ½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Combining we get an </a:t>
            </a:r>
            <a:r>
              <a:rPr lang="en-US" dirty="0" err="1"/>
              <a:t>isotriplet</a:t>
            </a:r>
            <a:r>
              <a:rPr lang="en-US" dirty="0"/>
              <a:t> </a:t>
            </a:r>
            <a:r>
              <a:rPr lang="en-US" dirty="0" smtClean="0"/>
              <a:t>and a singlet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16</a:t>
            </a:fld>
            <a:endParaRPr kumimoji="0"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777294"/>
              </p:ext>
            </p:extLst>
          </p:nvPr>
        </p:nvGraphicFramePr>
        <p:xfrm>
          <a:off x="947738" y="1956976"/>
          <a:ext cx="607695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0" name="Equation" r:id="rId3" imgW="2730500" imgH="1333500" progId="Equation.3">
                  <p:embed/>
                </p:oleObj>
              </mc:Choice>
              <mc:Fallback>
                <p:oleObj name="Equation" r:id="rId3" imgW="2730500" imgH="1333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1956976"/>
                        <a:ext cx="607695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735102"/>
              </p:ext>
            </p:extLst>
          </p:nvPr>
        </p:nvGraphicFramePr>
        <p:xfrm>
          <a:off x="947738" y="5177148"/>
          <a:ext cx="619125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91" name="Equation" r:id="rId5" imgW="2781300" imgH="457200" progId="Equation.3">
                  <p:embed/>
                </p:oleObj>
              </mc:Choice>
              <mc:Fallback>
                <p:oleObj name="Equation" r:id="rId5" imgW="2781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5177148"/>
                        <a:ext cx="619125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 rot="16200000">
            <a:off x="-330736" y="3018094"/>
            <a:ext cx="15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isotriplet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63651" y="5450330"/>
            <a:ext cx="1179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singlet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145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Pseudoscalar</a:t>
            </a:r>
            <a:r>
              <a:rPr lang="en-US" dirty="0"/>
              <a:t> mesons (J</a:t>
            </a:r>
            <a:r>
              <a:rPr lang="en-US" baseline="30000" dirty="0"/>
              <a:t>P</a:t>
            </a:r>
            <a:r>
              <a:rPr lang="en-US" dirty="0"/>
              <a:t>=0-)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representation on page 20. </a:t>
            </a:r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17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386218"/>
              </p:ext>
            </p:extLst>
          </p:nvPr>
        </p:nvGraphicFramePr>
        <p:xfrm>
          <a:off x="939206" y="2323630"/>
          <a:ext cx="3432474" cy="1903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6" name="Equation" r:id="rId3" imgW="1295400" imgH="812800" progId="Equation.3">
                  <p:embed/>
                </p:oleObj>
              </mc:Choice>
              <mc:Fallback>
                <p:oleObj name="Equation" r:id="rId3" imgW="12954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206" y="2323630"/>
                        <a:ext cx="3432474" cy="19033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270721"/>
              </p:ext>
            </p:extLst>
          </p:nvPr>
        </p:nvGraphicFramePr>
        <p:xfrm>
          <a:off x="939206" y="5371630"/>
          <a:ext cx="3425013" cy="60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317" name="Equation" r:id="rId5" imgW="1333500" imgH="266700" progId="Equation.3">
                  <p:embed/>
                </p:oleObj>
              </mc:Choice>
              <mc:Fallback>
                <p:oleObj name="Equation" r:id="rId5" imgW="13335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206" y="5371630"/>
                        <a:ext cx="3425013" cy="606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15924" y="2964909"/>
            <a:ext cx="421038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(there is a sign missing here, but beyond the point we are trying to get at.)</a:t>
            </a:r>
            <a:endParaRPr lang="en-US" sz="1600" i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30736" y="3018094"/>
            <a:ext cx="15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isotriplet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63651" y="5450330"/>
            <a:ext cx="1179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singlet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Pseudoscalar</a:t>
            </a:r>
            <a:r>
              <a:rPr lang="en-US" dirty="0"/>
              <a:t> mesons (J</a:t>
            </a:r>
            <a:r>
              <a:rPr lang="en-US" baseline="30000" dirty="0"/>
              <a:t>P</a:t>
            </a:r>
            <a:r>
              <a:rPr lang="en-US" dirty="0"/>
              <a:t>=0-)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Adding a third quark possibility, 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And the missing </a:t>
            </a:r>
            <a:r>
              <a:rPr lang="en-US" sz="2400" dirty="0" err="1" smtClean="0"/>
              <a:t>singlets</a:t>
            </a:r>
            <a:r>
              <a:rPr lang="en-US" sz="2400" dirty="0" smtClean="0"/>
              <a:t> (carry identical quantum numbers, they mix).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We have combined the three light quarks (belonging to the fundamental representation – denoted 3 for quarks and 3bar for antiquarks) of SU(3) in an octet and a singlet.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18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214640"/>
              </p:ext>
            </p:extLst>
          </p:nvPr>
        </p:nvGraphicFramePr>
        <p:xfrm>
          <a:off x="1068388" y="1714500"/>
          <a:ext cx="590708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3" name="Equation" r:id="rId3" imgW="2654300" imgH="254000" progId="Equation.3">
                  <p:embed/>
                </p:oleObj>
              </mc:Choice>
              <mc:Fallback>
                <p:oleObj name="Equation" r:id="rId3" imgW="2654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388" y="1714500"/>
                        <a:ext cx="590708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742620"/>
              </p:ext>
            </p:extLst>
          </p:nvPr>
        </p:nvGraphicFramePr>
        <p:xfrm>
          <a:off x="1289865" y="3088151"/>
          <a:ext cx="3363912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4" name="Equation" r:id="rId5" imgW="1511300" imgH="508000" progId="Equation.3">
                  <p:embed/>
                </p:oleObj>
              </mc:Choice>
              <mc:Fallback>
                <p:oleObj name="Equation" r:id="rId5" imgW="1511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865" y="3088151"/>
                        <a:ext cx="3363912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336716"/>
              </p:ext>
            </p:extLst>
          </p:nvPr>
        </p:nvGraphicFramePr>
        <p:xfrm>
          <a:off x="3717639" y="5858592"/>
          <a:ext cx="1607358" cy="337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75" name="Equation" r:id="rId7" imgW="787400" imgH="165100" progId="Equation.3">
                  <p:embed/>
                </p:oleObj>
              </mc:Choice>
              <mc:Fallback>
                <p:oleObj name="Equation" r:id="rId7" imgW="7874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7639" y="5858592"/>
                        <a:ext cx="1607358" cy="337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293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Pseudoscalar</a:t>
            </a:r>
            <a:r>
              <a:rPr lang="en-US" dirty="0"/>
              <a:t> mesons (J</a:t>
            </a:r>
            <a:r>
              <a:rPr lang="en-US" baseline="30000" dirty="0"/>
              <a:t>P</a:t>
            </a:r>
            <a:r>
              <a:rPr lang="en-US" dirty="0"/>
              <a:t>=0-)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19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80" y="3771871"/>
            <a:ext cx="6977980" cy="2771278"/>
          </a:xfrm>
          <a:prstGeom prst="rect">
            <a:avLst/>
          </a:prstGeom>
        </p:spPr>
      </p:pic>
      <p:pic>
        <p:nvPicPr>
          <p:cNvPr id="6" name="Picture 5" descr="200px-Meson_nonet_-_spin_0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28" y="1202419"/>
            <a:ext cx="2867828" cy="2064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967202" y="5079493"/>
            <a:ext cx="232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Table from M. Shapiro, LBNL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519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quark model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6861" y="1108999"/>
            <a:ext cx="880068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Late </a:t>
            </a:r>
            <a:r>
              <a:rPr lang="en-US" sz="2000" dirty="0" smtClean="0">
                <a:latin typeface="Symbol" charset="0"/>
                <a:cs typeface="+mn-cs"/>
              </a:rPr>
              <a:t>1950</a:t>
            </a:r>
            <a:r>
              <a:rPr lang="en-US" sz="2000" dirty="0" smtClean="0">
                <a:latin typeface="Arial"/>
              </a:rPr>
              <a:t>’</a:t>
            </a:r>
            <a:r>
              <a:rPr lang="en-US" sz="2000" dirty="0" smtClean="0">
                <a:cs typeface="+mn-cs"/>
              </a:rPr>
              <a:t>s </a:t>
            </a:r>
            <a:r>
              <a:rPr lang="en-US" sz="2000" dirty="0">
                <a:cs typeface="+mn-cs"/>
              </a:rPr>
              <a:t>– early </a:t>
            </a:r>
            <a:r>
              <a:rPr lang="en-US" sz="2000" dirty="0" smtClean="0">
                <a:latin typeface="Symbol" charset="0"/>
                <a:cs typeface="+mn-cs"/>
              </a:rPr>
              <a:t>1960</a:t>
            </a:r>
            <a:r>
              <a:rPr lang="en-US" sz="2000" dirty="0" smtClean="0">
                <a:latin typeface="Arial"/>
              </a:rPr>
              <a:t>’</a:t>
            </a:r>
            <a:r>
              <a:rPr lang="en-US" sz="2000" dirty="0" smtClean="0">
                <a:cs typeface="+mn-cs"/>
              </a:rPr>
              <a:t>s</a:t>
            </a:r>
            <a:r>
              <a:rPr lang="en-US" sz="2000" dirty="0">
                <a:cs typeface="+mn-cs"/>
              </a:rPr>
              <a:t>: discovery of many strongly interacting particles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at the high energy proton accelerators (Berkeley </a:t>
            </a:r>
            <a:r>
              <a:rPr lang="en-US" sz="2000" dirty="0" err="1">
                <a:cs typeface="+mn-cs"/>
              </a:rPr>
              <a:t>Bevatron</a:t>
            </a:r>
            <a:r>
              <a:rPr lang="en-US" sz="2000" dirty="0">
                <a:cs typeface="+mn-cs"/>
              </a:rPr>
              <a:t>, BNL AGS, CERN PS),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all  with very short mean life times (</a:t>
            </a:r>
            <a:r>
              <a:rPr lang="en-US" sz="2000" dirty="0">
                <a:latin typeface="Symbol" charset="0"/>
                <a:cs typeface="+mn-cs"/>
              </a:rPr>
              <a:t>10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baseline="30000" dirty="0">
                <a:latin typeface="Symbol" charset="0"/>
                <a:cs typeface="+mn-cs"/>
              </a:rPr>
              <a:t>20</a:t>
            </a:r>
            <a:r>
              <a:rPr lang="en-US" sz="2000" dirty="0">
                <a:cs typeface="+mn-cs"/>
              </a:rPr>
              <a:t> – </a:t>
            </a:r>
            <a:r>
              <a:rPr lang="en-US" sz="2000" dirty="0">
                <a:latin typeface="Symbol" charset="0"/>
                <a:cs typeface="+mn-cs"/>
              </a:rPr>
              <a:t>10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baseline="30000" dirty="0">
                <a:latin typeface="Symbol" charset="0"/>
                <a:cs typeface="+mn-cs"/>
              </a:rPr>
              <a:t>23</a:t>
            </a:r>
            <a:r>
              <a:rPr lang="en-US" sz="2000" dirty="0">
                <a:cs typeface="+mn-cs"/>
              </a:rPr>
              <a:t> s, typical of strong decays)</a:t>
            </a:r>
          </a:p>
          <a:p>
            <a:pPr>
              <a:defRPr/>
            </a:pPr>
            <a:r>
              <a:rPr lang="en-US" sz="2000" dirty="0">
                <a:solidFill>
                  <a:srgbClr val="009900"/>
                </a:solidFill>
                <a:cs typeface="+mn-cs"/>
                <a:sym typeface="Symbol" charset="0"/>
              </a:rPr>
              <a:t> catalog of  </a:t>
            </a:r>
            <a:r>
              <a:rPr lang="en-US" sz="2000" dirty="0">
                <a:solidFill>
                  <a:srgbClr val="009900"/>
                </a:solidFill>
                <a:latin typeface="Symbol" charset="0"/>
                <a:cs typeface="+mn-cs"/>
                <a:sym typeface="Symbol" charset="0"/>
              </a:rPr>
              <a:t>&gt; 100</a:t>
            </a:r>
            <a:r>
              <a:rPr lang="en-US" sz="2000" dirty="0">
                <a:solidFill>
                  <a:srgbClr val="009900"/>
                </a:solidFill>
                <a:cs typeface="+mn-cs"/>
                <a:sym typeface="Symbol" charset="0"/>
              </a:rPr>
              <a:t>  strongly interacting particles (collectively named </a:t>
            </a:r>
            <a:r>
              <a:rPr lang="en-US" sz="2000" dirty="0" smtClean="0">
                <a:solidFill>
                  <a:srgbClr val="009900"/>
                </a:solidFill>
                <a:latin typeface="Arial"/>
                <a:sym typeface="Symbol" charset="0"/>
              </a:rPr>
              <a:t>“</a:t>
            </a:r>
            <a:r>
              <a:rPr lang="en-US" sz="2000" dirty="0" smtClean="0">
                <a:solidFill>
                  <a:srgbClr val="009900"/>
                </a:solidFill>
                <a:cs typeface="+mn-cs"/>
                <a:sym typeface="Symbol" charset="0"/>
              </a:rPr>
              <a:t>hadrons</a:t>
            </a:r>
            <a:r>
              <a:rPr lang="ja-JP" altLang="en-US" sz="2000" dirty="0">
                <a:solidFill>
                  <a:srgbClr val="009900"/>
                </a:solidFill>
                <a:latin typeface="Arial"/>
                <a:cs typeface="+mn-cs"/>
                <a:sym typeface="Symbol" charset="0"/>
              </a:rPr>
              <a:t>”</a:t>
            </a:r>
            <a:r>
              <a:rPr lang="en-US" sz="2000" dirty="0">
                <a:solidFill>
                  <a:srgbClr val="009900"/>
                </a:solidFill>
                <a:cs typeface="+mn-cs"/>
                <a:sym typeface="Symbol" charset="0"/>
              </a:rPr>
              <a:t>)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19882" y="2441845"/>
            <a:ext cx="4463216" cy="369332"/>
          </a:xfrm>
          <a:prstGeom prst="rect">
            <a:avLst/>
          </a:prstGeom>
          <a:ln/>
          <a:ex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ARE HADRONS ELEMENTARY PARTICLES?</a:t>
            </a:r>
          </a:p>
        </p:txBody>
      </p: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288936" y="2919130"/>
            <a:ext cx="8205788" cy="3798889"/>
            <a:chOff x="0" y="1692"/>
            <a:chExt cx="5169" cy="2393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57" y="1692"/>
              <a:ext cx="3903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3366FF"/>
                  </a:solidFill>
                  <a:cs typeface="+mn-cs"/>
                </a:rPr>
                <a:t>1964 (Gell-Mann, Zweig): Hadron classification into </a:t>
              </a:r>
              <a:r>
                <a:rPr lang="en-US" dirty="0" smtClean="0">
                  <a:solidFill>
                    <a:srgbClr val="3366FF"/>
                  </a:solidFill>
                  <a:latin typeface="Arial"/>
                </a:rPr>
                <a:t>“</a:t>
              </a:r>
              <a:r>
                <a:rPr lang="en-US" dirty="0" smtClean="0">
                  <a:solidFill>
                    <a:srgbClr val="3366FF"/>
                  </a:solidFill>
                  <a:cs typeface="+mn-cs"/>
                </a:rPr>
                <a:t>families</a:t>
              </a:r>
              <a:r>
                <a:rPr lang="en-US" dirty="0" smtClean="0">
                  <a:solidFill>
                    <a:srgbClr val="3366FF"/>
                  </a:solidFill>
                  <a:latin typeface="Arial"/>
                </a:rPr>
                <a:t>”</a:t>
              </a:r>
              <a:r>
                <a:rPr lang="en-US" dirty="0" smtClean="0">
                  <a:solidFill>
                    <a:srgbClr val="3366FF"/>
                  </a:solidFill>
                  <a:cs typeface="+mn-cs"/>
                </a:rPr>
                <a:t>;</a:t>
              </a:r>
              <a:endParaRPr lang="en-US" dirty="0">
                <a:solidFill>
                  <a:srgbClr val="3366FF"/>
                </a:solidFill>
                <a:cs typeface="+mn-cs"/>
              </a:endParaRPr>
            </a:p>
            <a:p>
              <a:pPr>
                <a:defRPr/>
              </a:pPr>
              <a:r>
                <a:rPr lang="en-US" dirty="0">
                  <a:solidFill>
                    <a:srgbClr val="3366FF"/>
                  </a:solidFill>
                  <a:cs typeface="+mn-cs"/>
                </a:rPr>
                <a:t>observation that all hadrons could be built from three  spin </a:t>
              </a:r>
              <a:r>
                <a:rPr lang="en-US" dirty="0">
                  <a:solidFill>
                    <a:srgbClr val="3366FF"/>
                  </a:solidFill>
                  <a:cs typeface="Times New Roman" charset="0"/>
                </a:rPr>
                <a:t>½</a:t>
              </a:r>
              <a:r>
                <a:rPr lang="en-US" dirty="0">
                  <a:solidFill>
                    <a:srgbClr val="3366FF"/>
                  </a:solidFill>
                  <a:cs typeface="+mn-cs"/>
                </a:rPr>
                <a:t> </a:t>
              </a:r>
            </a:p>
            <a:p>
              <a:pPr>
                <a:defRPr/>
              </a:pPr>
              <a:r>
                <a:rPr lang="ja-JP" altLang="en-US" dirty="0">
                  <a:solidFill>
                    <a:srgbClr val="3366FF"/>
                  </a:solidFill>
                  <a:latin typeface="Arial"/>
                  <a:cs typeface="+mn-cs"/>
                </a:rPr>
                <a:t>“</a:t>
              </a:r>
              <a:r>
                <a:rPr lang="en-US" dirty="0">
                  <a:solidFill>
                    <a:srgbClr val="3366FF"/>
                  </a:solidFill>
                  <a:cs typeface="+mn-cs"/>
                </a:rPr>
                <a:t>building </a:t>
              </a:r>
              <a:r>
                <a:rPr lang="en-US" dirty="0" smtClean="0">
                  <a:solidFill>
                    <a:srgbClr val="3366FF"/>
                  </a:solidFill>
                  <a:cs typeface="+mn-cs"/>
                </a:rPr>
                <a:t>blocks</a:t>
              </a:r>
              <a:r>
                <a:rPr lang="en-US" dirty="0" smtClean="0">
                  <a:solidFill>
                    <a:srgbClr val="3366FF"/>
                  </a:solidFill>
                  <a:latin typeface="Arial"/>
                </a:rPr>
                <a:t>”</a:t>
              </a:r>
              <a:r>
                <a:rPr lang="en-US" dirty="0" smtClean="0">
                  <a:solidFill>
                    <a:srgbClr val="3366FF"/>
                  </a:solidFill>
                  <a:cs typeface="+mn-cs"/>
                </a:rPr>
                <a:t> </a:t>
              </a:r>
              <a:r>
                <a:rPr lang="en-US" dirty="0">
                  <a:solidFill>
                    <a:srgbClr val="3366FF"/>
                  </a:solidFill>
                  <a:cs typeface="+mn-cs"/>
                </a:rPr>
                <a:t>(named </a:t>
              </a:r>
              <a:r>
                <a:rPr lang="en-US" dirty="0" smtClean="0">
                  <a:solidFill>
                    <a:srgbClr val="3366FF"/>
                  </a:solidFill>
                  <a:latin typeface="Arial"/>
                </a:rPr>
                <a:t>“</a:t>
              </a:r>
              <a:r>
                <a:rPr lang="en-US" dirty="0" smtClean="0">
                  <a:solidFill>
                    <a:srgbClr val="3366FF"/>
                  </a:solidFill>
                  <a:cs typeface="+mn-cs"/>
                </a:rPr>
                <a:t>quarks</a:t>
              </a:r>
              <a:r>
                <a:rPr lang="en-US" dirty="0" smtClean="0">
                  <a:solidFill>
                    <a:srgbClr val="3366FF"/>
                  </a:solidFill>
                  <a:latin typeface="Arial"/>
                </a:rPr>
                <a:t>” </a:t>
              </a:r>
              <a:r>
                <a:rPr lang="en-US" dirty="0" smtClean="0">
                  <a:solidFill>
                    <a:srgbClr val="3366FF"/>
                  </a:solidFill>
                  <a:cs typeface="+mn-cs"/>
                </a:rPr>
                <a:t>by </a:t>
              </a:r>
              <a:r>
                <a:rPr lang="en-US" dirty="0">
                  <a:solidFill>
                    <a:srgbClr val="3366FF"/>
                  </a:solidFill>
                  <a:cs typeface="+mn-cs"/>
                </a:rPr>
                <a:t>Gell-Mann):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574" y="2234"/>
              <a:ext cx="322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i="1" dirty="0">
                  <a:solidFill>
                    <a:schemeClr val="accent2"/>
                  </a:solidFill>
                  <a:cs typeface="+mn-cs"/>
                </a:rPr>
                <a:t>u</a:t>
              </a:r>
              <a:r>
                <a:rPr lang="en-US" sz="2800" dirty="0">
                  <a:solidFill>
                    <a:schemeClr val="accent2"/>
                  </a:solidFill>
                  <a:cs typeface="+mn-cs"/>
                </a:rPr>
                <a:t>                        </a:t>
              </a:r>
              <a:r>
                <a:rPr lang="en-US" sz="2800" dirty="0" smtClean="0">
                  <a:solidFill>
                    <a:schemeClr val="accent2"/>
                  </a:solidFill>
                  <a:cs typeface="+mn-cs"/>
                </a:rPr>
                <a:t>     </a:t>
              </a:r>
              <a:r>
                <a:rPr lang="en-US" sz="2800" i="1" dirty="0" smtClean="0">
                  <a:solidFill>
                    <a:schemeClr val="accent2"/>
                  </a:solidFill>
                  <a:cs typeface="+mn-cs"/>
                </a:rPr>
                <a:t>d</a:t>
              </a:r>
              <a:r>
                <a:rPr lang="en-US" sz="2800" dirty="0" smtClean="0">
                  <a:solidFill>
                    <a:schemeClr val="accent2"/>
                  </a:solidFill>
                  <a:cs typeface="+mn-cs"/>
                </a:rPr>
                <a:t>                                </a:t>
              </a:r>
              <a:r>
                <a:rPr lang="en-US" sz="2800" i="1" dirty="0">
                  <a:solidFill>
                    <a:schemeClr val="accent2"/>
                  </a:solidFill>
                  <a:cs typeface="+mn-cs"/>
                </a:rPr>
                <a:t>s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0" y="2544"/>
              <a:ext cx="1320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Electric charge</a:t>
              </a:r>
            </a:p>
            <a:p>
              <a:pPr>
                <a:lnSpc>
                  <a:spcPct val="70000"/>
                </a:lnSpc>
                <a:defRPr/>
              </a:pPr>
              <a:r>
                <a:rPr lang="en-US" sz="2000" dirty="0">
                  <a:cs typeface="+mn-cs"/>
                </a:rPr>
                <a:t>( units </a:t>
              </a:r>
              <a:r>
                <a:rPr lang="en-US" sz="2000" dirty="0">
                  <a:latin typeface="Symbol" charset="0"/>
                  <a:cs typeface="+mn-cs"/>
                </a:rPr>
                <a:t>|</a:t>
              </a:r>
              <a:r>
                <a:rPr lang="en-US" sz="2000" i="1" dirty="0">
                  <a:cs typeface="+mn-cs"/>
                </a:rPr>
                <a:t>e</a:t>
              </a:r>
              <a:r>
                <a:rPr lang="en-US" sz="2000" dirty="0">
                  <a:latin typeface="Symbol" charset="0"/>
                  <a:cs typeface="+mn-cs"/>
                </a:rPr>
                <a:t>| </a:t>
              </a:r>
              <a:r>
                <a:rPr lang="en-US" sz="2000" dirty="0">
                  <a:cs typeface="+mn-cs"/>
                </a:rPr>
                <a:t>)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sz="2000" dirty="0">
                  <a:cs typeface="+mn-cs"/>
                </a:rPr>
                <a:t>Baryonic number</a:t>
              </a:r>
            </a:p>
            <a:p>
              <a:pPr>
                <a:lnSpc>
                  <a:spcPct val="125000"/>
                </a:lnSpc>
                <a:defRPr/>
              </a:pPr>
              <a:r>
                <a:rPr lang="en-US" sz="2000" dirty="0">
                  <a:cs typeface="+mn-cs"/>
                </a:rPr>
                <a:t>Strangeness</a:t>
              </a:r>
            </a:p>
          </p:txBody>
        </p:sp>
        <p:sp>
          <p:nvSpPr>
            <p:cNvPr id="11" name="Text Box 8"/>
            <p:cNvSpPr txBox="1">
              <a:spLocks noChangeArrowheads="1"/>
            </p:cNvSpPr>
            <p:nvPr/>
          </p:nvSpPr>
          <p:spPr bwMode="auto">
            <a:xfrm>
              <a:off x="1344" y="2499"/>
              <a:ext cx="350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3600" dirty="0">
                  <a:latin typeface="Symbol" charset="0"/>
                  <a:cs typeface="+mn-cs"/>
                </a:rPr>
                <a:t>+</a:t>
              </a:r>
              <a:r>
                <a:rPr lang="en-US" sz="2800" dirty="0">
                  <a:latin typeface="Symbol" charset="0"/>
                  <a:cs typeface="+mn-cs"/>
                </a:rPr>
                <a:t>2/3                   -1/3                   -1/3</a:t>
              </a:r>
              <a:endParaRPr lang="en-US" sz="3600" dirty="0">
                <a:latin typeface="Symbol" charset="0"/>
                <a:cs typeface="+mn-cs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1296" y="2544"/>
              <a:ext cx="379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1382" y="2907"/>
              <a:ext cx="349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sz="2800">
                  <a:cs typeface="+mn-cs"/>
                </a:rPr>
                <a:t>  </a:t>
              </a:r>
              <a:r>
                <a:rPr lang="en-US" sz="2800">
                  <a:latin typeface="Symbol" charset="0"/>
                  <a:cs typeface="+mn-cs"/>
                </a:rPr>
                <a:t>1/3                      1/3                     1/3</a:t>
              </a:r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99" y="3567"/>
              <a:ext cx="507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accent2"/>
                  </a:solidFill>
                  <a:cs typeface="+mn-cs"/>
                </a:rPr>
                <a:t>and three antiquarks ( </a:t>
              </a:r>
              <a:r>
                <a:rPr lang="en-US" i="1" dirty="0">
                  <a:solidFill>
                    <a:schemeClr val="accent2"/>
                  </a:solidFill>
                  <a:cs typeface="+mn-cs"/>
                </a:rPr>
                <a:t>u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 , </a:t>
              </a:r>
              <a:r>
                <a:rPr lang="en-US" i="1" dirty="0">
                  <a:solidFill>
                    <a:schemeClr val="accent2"/>
                  </a:solidFill>
                  <a:cs typeface="+mn-cs"/>
                </a:rPr>
                <a:t>d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 , </a:t>
              </a:r>
              <a:r>
                <a:rPr lang="en-US" i="1" dirty="0">
                  <a:solidFill>
                    <a:schemeClr val="accent2"/>
                  </a:solidFill>
                  <a:cs typeface="+mn-cs"/>
                </a:rPr>
                <a:t>s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 ) with opposite electric charge</a:t>
              </a:r>
            </a:p>
            <a:p>
              <a:pPr>
                <a:defRPr/>
              </a:pPr>
              <a:r>
                <a:rPr lang="en-US" dirty="0">
                  <a:solidFill>
                    <a:schemeClr val="accent2"/>
                  </a:solidFill>
                  <a:cs typeface="+mn-cs"/>
                </a:rPr>
                <a:t>and opposite baryonic number and strangeness</a:t>
              </a: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476" y="3627"/>
              <a:ext cx="9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47" y="3627"/>
              <a:ext cx="99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794" y="3627"/>
              <a:ext cx="115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497" y="3138"/>
              <a:ext cx="3319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sz="2800">
                  <a:latin typeface="Symbol" charset="0"/>
                  <a:cs typeface="+mn-cs"/>
                </a:rPr>
                <a:t>  0                         0                      -1</a:t>
              </a:r>
              <a:endParaRPr lang="en-US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90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Pseudoscalar</a:t>
            </a:r>
            <a:r>
              <a:rPr lang="en-US" dirty="0"/>
              <a:t> mesons (J</a:t>
            </a:r>
            <a:r>
              <a:rPr lang="en-US" baseline="30000" dirty="0"/>
              <a:t>P</a:t>
            </a:r>
            <a:r>
              <a:rPr lang="en-US" dirty="0"/>
              <a:t>=0-)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η</a:t>
            </a:r>
            <a:r>
              <a:rPr lang="en-US" baseline="-25000" dirty="0" smtClean="0"/>
              <a:t>8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η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/>
              <a:t>would be degenerate if SU(3) were </a:t>
            </a:r>
            <a:r>
              <a:rPr lang="en-US" dirty="0" smtClean="0"/>
              <a:t>perfect symmetry.</a:t>
            </a:r>
          </a:p>
          <a:p>
            <a:endParaRPr lang="en-US" dirty="0" smtClean="0"/>
          </a:p>
          <a:p>
            <a:r>
              <a:rPr lang="en-US" dirty="0" smtClean="0"/>
              <a:t>These particles carry identical quantum numbers and they tend to mix.</a:t>
            </a:r>
          </a:p>
          <a:p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states can mix. Physical states are:</a:t>
            </a:r>
          </a:p>
          <a:p>
            <a:pPr lvl="1"/>
            <a:r>
              <a:rPr lang="en-US" dirty="0" smtClean="0"/>
              <a:t>η</a:t>
            </a:r>
            <a:r>
              <a:rPr lang="tr-TR" dirty="0" smtClean="0"/>
              <a:t> </a:t>
            </a:r>
            <a:r>
              <a:rPr lang="tr-TR" dirty="0"/>
              <a:t>: </a:t>
            </a:r>
            <a:r>
              <a:rPr lang="tr-TR" dirty="0" err="1"/>
              <a:t>Mass</a:t>
            </a:r>
            <a:r>
              <a:rPr lang="tr-TR" dirty="0"/>
              <a:t>=549 </a:t>
            </a:r>
            <a:r>
              <a:rPr lang="tr-TR" dirty="0" smtClean="0"/>
              <a:t>GeV </a:t>
            </a:r>
            <a:r>
              <a:rPr lang="tr-TR" dirty="0" err="1" smtClean="0"/>
              <a:t>Decay</a:t>
            </a:r>
            <a:r>
              <a:rPr lang="tr-TR" dirty="0"/>
              <a:t>: </a:t>
            </a:r>
          </a:p>
          <a:p>
            <a:pPr lvl="1"/>
            <a:r>
              <a:rPr lang="en-US" dirty="0" smtClean="0"/>
              <a:t>η’ : </a:t>
            </a:r>
            <a:r>
              <a:rPr lang="en-US" dirty="0"/>
              <a:t>Mass=958 </a:t>
            </a:r>
            <a:r>
              <a:rPr lang="en-US" dirty="0" smtClean="0"/>
              <a:t>GeV Decays: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20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01915"/>
              </p:ext>
            </p:extLst>
          </p:nvPr>
        </p:nvGraphicFramePr>
        <p:xfrm>
          <a:off x="5046362" y="4752423"/>
          <a:ext cx="2141843" cy="94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28" name="Equation" r:id="rId3" imgW="977900" imgH="431800" progId="Equation.3">
                  <p:embed/>
                </p:oleObj>
              </mc:Choice>
              <mc:Fallback>
                <p:oleObj name="Equation" r:id="rId3" imgW="977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6362" y="4752423"/>
                        <a:ext cx="2141843" cy="945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40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mesons (J</a:t>
            </a:r>
            <a:r>
              <a:rPr lang="en-US" baseline="30000" dirty="0" smtClean="0"/>
              <a:t>P</a:t>
            </a:r>
            <a:r>
              <a:rPr lang="en-US" dirty="0" smtClean="0"/>
              <a:t>=1</a:t>
            </a:r>
            <a:r>
              <a:rPr lang="en-US" baseline="30000" dirty="0" smtClean="0"/>
              <a:t>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21</a:t>
            </a:fld>
            <a:endParaRPr kumimoji="0"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67" y="3825929"/>
            <a:ext cx="5565342" cy="2757751"/>
          </a:xfrm>
          <a:prstGeom prst="rect">
            <a:avLst/>
          </a:prstGeom>
        </p:spPr>
      </p:pic>
      <p:pic>
        <p:nvPicPr>
          <p:cNvPr id="7" name="Picture 6" descr="200px-Meson_nonet_-_spin_1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77" y="1127029"/>
            <a:ext cx="2936194" cy="2114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171593" y="5079492"/>
            <a:ext cx="2323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Table from M. Shapiro, LBNL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9593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mesons (J</a:t>
            </a:r>
            <a:r>
              <a:rPr lang="en-US" baseline="30000" dirty="0"/>
              <a:t>P</a:t>
            </a:r>
            <a:r>
              <a:rPr lang="en-US" dirty="0"/>
              <a:t>=1</a:t>
            </a:r>
            <a:r>
              <a:rPr lang="en-US" baseline="30000" dirty="0"/>
              <a:t>-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Mixing among </a:t>
            </a:r>
            <a:r>
              <a:rPr lang="en-US" dirty="0" err="1"/>
              <a:t>ω</a:t>
            </a:r>
            <a:r>
              <a:rPr lang="en-US" dirty="0"/>
              <a:t> and </a:t>
            </a:r>
            <a:r>
              <a:rPr lang="en-US" dirty="0" smtClean="0"/>
              <a:t>ϕ </a:t>
            </a:r>
            <a:r>
              <a:rPr lang="en-US" dirty="0"/>
              <a:t>is </a:t>
            </a:r>
            <a:r>
              <a:rPr lang="en-US" dirty="0" smtClean="0"/>
              <a:t>maximal.</a:t>
            </a:r>
          </a:p>
          <a:p>
            <a:pPr lvl="1"/>
            <a:r>
              <a:rPr lang="en-US" dirty="0" smtClean="0"/>
              <a:t>The composition of ϕ is entirely s-quarks.</a:t>
            </a:r>
          </a:p>
          <a:p>
            <a:pPr lvl="1"/>
            <a:r>
              <a:rPr lang="en-US" dirty="0" smtClean="0"/>
              <a:t>And </a:t>
            </a:r>
            <a:r>
              <a:rPr lang="en-US" dirty="0" err="1" smtClean="0"/>
              <a:t>ω</a:t>
            </a:r>
            <a:r>
              <a:rPr lang="en-US" dirty="0" smtClean="0"/>
              <a:t> is u and d-quarks.</a:t>
            </a:r>
          </a:p>
          <a:p>
            <a:pPr lvl="1"/>
            <a:endParaRPr lang="en-US" dirty="0"/>
          </a:p>
          <a:p>
            <a:r>
              <a:rPr lang="en-US" dirty="0" smtClean="0"/>
              <a:t>Unlike </a:t>
            </a:r>
            <a:r>
              <a:rPr lang="en-US" dirty="0"/>
              <a:t>the </a:t>
            </a:r>
            <a:r>
              <a:rPr lang="en-US" dirty="0" err="1"/>
              <a:t>pseudoscalars</a:t>
            </a:r>
            <a:r>
              <a:rPr lang="en-US" dirty="0"/>
              <a:t> which decay weakly, the vectors </a:t>
            </a:r>
            <a:r>
              <a:rPr lang="en-US" dirty="0" smtClean="0"/>
              <a:t>can decay </a:t>
            </a:r>
            <a:r>
              <a:rPr lang="en-US" dirty="0"/>
              <a:t>strongly, </a:t>
            </a:r>
            <a:r>
              <a:rPr lang="en-US" dirty="0" smtClean="0"/>
              <a:t>eg.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22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604184"/>
              </p:ext>
            </p:extLst>
          </p:nvPr>
        </p:nvGraphicFramePr>
        <p:xfrm>
          <a:off x="3032391" y="4534371"/>
          <a:ext cx="1761001" cy="980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51" name="Equation" r:id="rId3" imgW="800100" imgH="444500" progId="Equation.3">
                  <p:embed/>
                </p:oleObj>
              </mc:Choice>
              <mc:Fallback>
                <p:oleObj name="Equation" r:id="rId3" imgW="800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391" y="4534371"/>
                        <a:ext cx="1761001" cy="9809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8436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998608"/>
            <a:ext cx="8845560" cy="5001814"/>
          </a:xfrm>
        </p:spPr>
        <p:txBody>
          <a:bodyPr>
            <a:normAutofit/>
          </a:bodyPr>
          <a:lstStyle/>
          <a:p>
            <a:r>
              <a:rPr lang="en-US" dirty="0"/>
              <a:t>Mass of strange mesons larger than non-strange by 150 MeV</a:t>
            </a:r>
          </a:p>
          <a:p>
            <a:pPr lvl="1"/>
            <a:r>
              <a:rPr lang="en-US" dirty="0" smtClean="0"/>
              <a:t>SU(3) not a perfect symmetry</a:t>
            </a:r>
          </a:p>
          <a:p>
            <a:pPr lvl="1"/>
            <a:r>
              <a:rPr lang="en-US" dirty="0" smtClean="0"/>
              <a:t>Roughly speaking K weighs more than π’s because it has a s instead of a u or d</a:t>
            </a:r>
          </a:p>
          <a:p>
            <a:pPr lvl="1"/>
            <a:r>
              <a:rPr lang="en-US" dirty="0" smtClean="0"/>
              <a:t>But that is not all since the </a:t>
            </a:r>
            <a:r>
              <a:rPr lang="en-US" dirty="0" err="1" smtClean="0"/>
              <a:t>pseudoscalar</a:t>
            </a:r>
            <a:r>
              <a:rPr lang="en-US" dirty="0" smtClean="0"/>
              <a:t> and vector mesons differ only in the relative orientation of their quark spins</a:t>
            </a:r>
          </a:p>
          <a:p>
            <a:pPr lvl="1"/>
            <a:r>
              <a:rPr lang="en-US" dirty="0" smtClean="0"/>
              <a:t>Spins might have an effect on the mass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23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8171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00181"/>
            <a:ext cx="8673696" cy="5843747"/>
          </a:xfrm>
        </p:spPr>
        <p:txBody>
          <a:bodyPr/>
          <a:lstStyle/>
          <a:p>
            <a:r>
              <a:rPr lang="en-US" sz="2400" dirty="0"/>
              <a:t>Can be described in terms of color force between </a:t>
            </a:r>
            <a:r>
              <a:rPr lang="en-US" sz="2400" dirty="0" smtClean="0"/>
              <a:t>quarks.</a:t>
            </a:r>
            <a:endParaRPr lang="en-US" sz="2400" dirty="0"/>
          </a:p>
          <a:p>
            <a:pPr lvl="1"/>
            <a:r>
              <a:rPr lang="en-US" sz="2000" dirty="0" smtClean="0"/>
              <a:t>More in lectures later.</a:t>
            </a:r>
            <a:endParaRPr lang="en-US" sz="2000" dirty="0"/>
          </a:p>
          <a:p>
            <a:endParaRPr lang="en-US" sz="2400" dirty="0" smtClean="0"/>
          </a:p>
          <a:p>
            <a:r>
              <a:rPr lang="en-US" sz="2400" dirty="0" smtClean="0"/>
              <a:t>Hyperfine </a:t>
            </a:r>
            <a:r>
              <a:rPr lang="en-US" sz="2400" dirty="0"/>
              <a:t>splitting of the hadron energy </a:t>
            </a:r>
            <a:r>
              <a:rPr lang="en-US" sz="2400" dirty="0" smtClean="0"/>
              <a:t>levels.</a:t>
            </a: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 smtClean="0"/>
          </a:p>
          <a:p>
            <a:pPr lvl="2"/>
            <a:endParaRPr lang="en-US" sz="1600" dirty="0"/>
          </a:p>
          <a:p>
            <a:pPr marL="768096" lvl="2" indent="0">
              <a:buNone/>
            </a:pPr>
            <a:endParaRPr lang="en-US" sz="1600" dirty="0"/>
          </a:p>
          <a:p>
            <a:r>
              <a:rPr lang="en-US" sz="2400" dirty="0"/>
              <a:t>Accounts for pion(140</a:t>
            </a:r>
            <a:r>
              <a:rPr lang="en-US" sz="2400" dirty="0" smtClean="0"/>
              <a:t>)and  </a:t>
            </a:r>
            <a:r>
              <a:rPr lang="en-US" sz="2400" dirty="0"/>
              <a:t>rho(776) difference in </a:t>
            </a:r>
            <a:r>
              <a:rPr lang="en-US" sz="2400" dirty="0" smtClean="0"/>
              <a:t>mass.</a:t>
            </a:r>
          </a:p>
          <a:p>
            <a:endParaRPr lang="en-US" sz="2400" dirty="0" smtClean="0"/>
          </a:p>
          <a:p>
            <a:r>
              <a:rPr lang="en-US" sz="2400" dirty="0" smtClean="0"/>
              <a:t>Agrees well with observation.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24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929595"/>
              </p:ext>
            </p:extLst>
          </p:nvPr>
        </p:nvGraphicFramePr>
        <p:xfrm>
          <a:off x="1907384" y="2847372"/>
          <a:ext cx="2716044" cy="871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12" name="Equation" r:id="rId3" imgW="1346200" imgH="431800" progId="Equation.3">
                  <p:embed/>
                </p:oleObj>
              </mc:Choice>
              <mc:Fallback>
                <p:oleObj name="Equation" r:id="rId3" imgW="1346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7384" y="2847372"/>
                        <a:ext cx="2716044" cy="871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96241" y="2931114"/>
            <a:ext cx="384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A is a constant, contains α</a:t>
            </a:r>
          </a:p>
          <a:p>
            <a:r>
              <a:rPr lang="en-US" dirty="0" smtClean="0"/>
              <a:t>Subscripts represent different quarks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180104"/>
              </p:ext>
            </p:extLst>
          </p:nvPr>
        </p:nvGraphicFramePr>
        <p:xfrm>
          <a:off x="897696" y="4029766"/>
          <a:ext cx="6283342" cy="80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13" name="Equation" r:id="rId5" imgW="3975100" imgH="508000" progId="Equation.3">
                  <p:embed/>
                </p:oleObj>
              </mc:Choice>
              <mc:Fallback>
                <p:oleObj name="Equation" r:id="rId5" imgW="3975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7696" y="4029766"/>
                        <a:ext cx="6283342" cy="802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1801488" y="2771558"/>
            <a:ext cx="3082296" cy="1002274"/>
          </a:xfrm>
          <a:prstGeom prst="round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2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Three quarks in a bound state constitute a fermion.</a:t>
            </a:r>
          </a:p>
          <a:p>
            <a:endParaRPr lang="en-US" dirty="0" smtClean="0"/>
          </a:p>
          <a:p>
            <a:r>
              <a:rPr lang="en-US" dirty="0" smtClean="0"/>
              <a:t>We must consider Pauli exclusion principle.</a:t>
            </a:r>
          </a:p>
          <a:p>
            <a:pPr lvl="1"/>
            <a:r>
              <a:rPr lang="en-US" dirty="0" smtClean="0"/>
              <a:t>Wave function must be </a:t>
            </a:r>
            <a:r>
              <a:rPr lang="en-US" dirty="0" err="1" smtClean="0"/>
              <a:t>antisymmetrical</a:t>
            </a:r>
            <a:r>
              <a:rPr lang="en-US" dirty="0"/>
              <a:t>: </a:t>
            </a:r>
            <a:r>
              <a:rPr lang="en-US" dirty="0" err="1"/>
              <a:t>Ψ</a:t>
            </a:r>
            <a:r>
              <a:rPr lang="en-US" dirty="0" smtClean="0"/>
              <a:t>(1,2)= -</a:t>
            </a:r>
            <a:r>
              <a:rPr lang="en-US" dirty="0" err="1" smtClean="0"/>
              <a:t>Ψ</a:t>
            </a:r>
            <a:r>
              <a:rPr lang="en-US" dirty="0" smtClean="0"/>
              <a:t>(2,1)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Ψ</a:t>
            </a:r>
            <a:r>
              <a:rPr lang="en-US" b="1" dirty="0" smtClean="0">
                <a:solidFill>
                  <a:srgbClr val="FF0000"/>
                </a:solidFill>
              </a:rPr>
              <a:t>(space)</a:t>
            </a:r>
            <a:r>
              <a:rPr lang="en-US" dirty="0" smtClean="0"/>
              <a:t>: we don’t know the functional form but in l=l’=0 it should be symmetrical since there is no angular dependence.</a:t>
            </a:r>
          </a:p>
          <a:p>
            <a:endParaRPr lang="en-US" dirty="0"/>
          </a:p>
          <a:p>
            <a:endParaRPr lang="en-US" dirty="0" smtClean="0"/>
          </a:p>
          <a:p>
            <a:pPr marL="11887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25</a:t>
            </a:fld>
            <a:endParaRPr kumimoji="0"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134327"/>
              </p:ext>
            </p:extLst>
          </p:nvPr>
        </p:nvGraphicFramePr>
        <p:xfrm>
          <a:off x="1903506" y="3665775"/>
          <a:ext cx="5614562" cy="460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0" name="Equation" r:id="rId3" imgW="2476500" imgH="203200" progId="Equation.3">
                  <p:embed/>
                </p:oleObj>
              </mc:Choice>
              <mc:Fallback>
                <p:oleObj name="Equation" r:id="rId3" imgW="2476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3506" y="3665775"/>
                        <a:ext cx="5614562" cy="460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518817" y="3502957"/>
            <a:ext cx="6389507" cy="785642"/>
          </a:xfrm>
          <a:prstGeom prst="roundRect">
            <a:avLst/>
          </a:prstGeom>
          <a:noFill/>
          <a:ln w="28575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1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 - spin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Ψ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smtClean="0">
                <a:solidFill>
                  <a:srgbClr val="FF0000"/>
                </a:solidFill>
              </a:rPr>
              <a:t>spin)</a:t>
            </a:r>
            <a:r>
              <a:rPr lang="en-US" dirty="0"/>
              <a:t>: Combining </a:t>
            </a:r>
            <a:r>
              <a:rPr lang="en-US" dirty="0" smtClean="0"/>
              <a:t>3 quarks in a state of zero orbital momentum (l=0) the baryon can have a spin s =3/2 or s =1/2, so </a:t>
            </a:r>
          </a:p>
          <a:p>
            <a:pPr lvl="1"/>
            <a:r>
              <a:rPr lang="en-US" dirty="0" smtClean="0"/>
              <a:t>J</a:t>
            </a:r>
            <a:r>
              <a:rPr lang="en-US" baseline="30000" dirty="0" smtClean="0"/>
              <a:t>P</a:t>
            </a:r>
            <a:r>
              <a:rPr lang="en-US" dirty="0" smtClean="0"/>
              <a:t>=3/2 produce symmetric</a:t>
            </a:r>
            <a:r>
              <a:rPr lang="en-US" dirty="0"/>
              <a:t> </a:t>
            </a:r>
            <a:r>
              <a:rPr lang="en-US" dirty="0" smtClean="0"/>
              <a:t>states</a:t>
            </a:r>
          </a:p>
          <a:p>
            <a:pPr lvl="1"/>
            <a:r>
              <a:rPr lang="en-US" dirty="0" smtClean="0"/>
              <a:t>J</a:t>
            </a:r>
            <a:r>
              <a:rPr lang="en-US" baseline="30000" dirty="0" smtClean="0"/>
              <a:t>P</a:t>
            </a:r>
            <a:r>
              <a:rPr lang="en-US" dirty="0" smtClean="0"/>
              <a:t>=1/2 produce mixed symmetry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8107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 - spin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27</a:t>
            </a:fld>
            <a:endParaRPr kumimoji="0"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398889"/>
              </p:ext>
            </p:extLst>
          </p:nvPr>
        </p:nvGraphicFramePr>
        <p:xfrm>
          <a:off x="724554" y="1222963"/>
          <a:ext cx="3551658" cy="2625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3" name="Equation" r:id="rId3" imgW="2095500" imgH="1752600" progId="Equation.3">
                  <p:embed/>
                </p:oleObj>
              </mc:Choice>
              <mc:Fallback>
                <p:oleObj name="Equation" r:id="rId3" imgW="2095500" imgH="175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54" y="1222963"/>
                        <a:ext cx="3551658" cy="2625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804161"/>
              </p:ext>
            </p:extLst>
          </p:nvPr>
        </p:nvGraphicFramePr>
        <p:xfrm>
          <a:off x="724554" y="4067196"/>
          <a:ext cx="2897298" cy="259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4" name="Equation" r:id="rId5" imgW="1752600" imgH="1778000" progId="Equation.3">
                  <p:embed/>
                </p:oleObj>
              </mc:Choice>
              <mc:Fallback>
                <p:oleObj name="Equation" r:id="rId5" imgW="1752600" imgH="177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554" y="4067196"/>
                        <a:ext cx="2897298" cy="259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99858" y="2248125"/>
            <a:ext cx="133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Spin 3/2(</a:t>
            </a:r>
            <a:r>
              <a:rPr lang="en-US" dirty="0" err="1" smtClean="0"/>
              <a:t>Ψ</a:t>
            </a:r>
            <a:r>
              <a:rPr lang="en-US" baseline="-25000" dirty="0" err="1"/>
              <a:t>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11162" y="4197107"/>
            <a:ext cx="139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Spin 1/2(Ψ</a:t>
            </a:r>
            <a:r>
              <a:rPr lang="en-US" baseline="-25000" dirty="0" smtClean="0"/>
              <a:t>12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42243" y="5519025"/>
            <a:ext cx="13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Spin 1/2(Ψ</a:t>
            </a:r>
            <a:r>
              <a:rPr lang="en-US" baseline="-25000" dirty="0" smtClean="0"/>
              <a:t>23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009334" y="2469177"/>
            <a:ext cx="445171" cy="13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862509" y="4421054"/>
            <a:ext cx="445171" cy="13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31041" y="5703691"/>
            <a:ext cx="445171" cy="13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16994" y="5195859"/>
            <a:ext cx="2728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We could also construct</a:t>
            </a:r>
          </a:p>
          <a:p>
            <a:r>
              <a:rPr lang="en-US" sz="1200" dirty="0" smtClean="0"/>
              <a:t>Ψ</a:t>
            </a:r>
            <a:r>
              <a:rPr lang="en-US" sz="1200" baseline="-25000" dirty="0" smtClean="0"/>
              <a:t>13 </a:t>
            </a:r>
            <a:r>
              <a:rPr lang="en-US" sz="1200" dirty="0" smtClean="0"/>
              <a:t>but it would be included as a linear comb. of these two: not independent</a:t>
            </a:r>
            <a:endParaRPr lang="en-US" sz="12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881341"/>
              </p:ext>
            </p:extLst>
          </p:nvPr>
        </p:nvGraphicFramePr>
        <p:xfrm>
          <a:off x="5699858" y="6233059"/>
          <a:ext cx="274796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95" name="Equation" r:id="rId7" imgW="1346200" imgH="165100" progId="Equation.3">
                  <p:embed/>
                </p:oleObj>
              </mc:Choice>
              <mc:Fallback>
                <p:oleObj name="Equation" r:id="rId7" imgW="13462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99858" y="6233059"/>
                        <a:ext cx="2747963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967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 - flavor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27 possibilities for </a:t>
            </a:r>
            <a:r>
              <a:rPr lang="en-US" b="1" dirty="0" err="1" smtClean="0">
                <a:solidFill>
                  <a:srgbClr val="FF0000"/>
                </a:solidFill>
              </a:rPr>
              <a:t>Ψ</a:t>
            </a:r>
            <a:r>
              <a:rPr lang="en-US" b="1" dirty="0" smtClean="0">
                <a:solidFill>
                  <a:srgbClr val="FF0000"/>
                </a:solidFill>
              </a:rPr>
              <a:t>(flavor)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28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770927"/>
              </p:ext>
            </p:extLst>
          </p:nvPr>
        </p:nvGraphicFramePr>
        <p:xfrm>
          <a:off x="630649" y="2142687"/>
          <a:ext cx="4590278" cy="42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7" name="Equation" r:id="rId3" imgW="2514600" imgH="2324100" progId="Equation.3">
                  <p:embed/>
                </p:oleObj>
              </mc:Choice>
              <mc:Fallback>
                <p:oleObj name="Equation" r:id="rId3" imgW="2514600" imgH="232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649" y="2142687"/>
                        <a:ext cx="4590278" cy="42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39082" y="2142687"/>
            <a:ext cx="990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 states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05594" y="2696445"/>
            <a:ext cx="1009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</a:t>
            </a:r>
            <a:r>
              <a:rPr lang="en-US" sz="2000" dirty="0" smtClean="0"/>
              <a:t> states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338610" y="3453114"/>
            <a:ext cx="98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  <a:r>
              <a:rPr lang="en-US" sz="2000" dirty="0" smtClean="0"/>
              <a:t> states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308099" y="4225593"/>
            <a:ext cx="100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8 states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324880" y="4977352"/>
            <a:ext cx="10067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8 states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5341912" y="5709024"/>
            <a:ext cx="98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  <a:r>
              <a:rPr lang="en-US" sz="2000" dirty="0" smtClean="0"/>
              <a:t> states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065569" y="2759554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symmetric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23961" y="4225593"/>
            <a:ext cx="77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23961" y="4970444"/>
            <a:ext cx="77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13614" y="5747994"/>
            <a:ext cx="156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antisymmetric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72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 - flavor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They yield a </a:t>
            </a:r>
            <a:r>
              <a:rPr lang="en-US" dirty="0" err="1" smtClean="0"/>
              <a:t>decuplet</a:t>
            </a:r>
            <a:r>
              <a:rPr lang="en-US" dirty="0" smtClean="0"/>
              <a:t>, a singlet, and two octets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29</a:t>
            </a:fld>
            <a:endParaRPr kumimoji="0"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605884"/>
              </p:ext>
            </p:extLst>
          </p:nvPr>
        </p:nvGraphicFramePr>
        <p:xfrm>
          <a:off x="3126552" y="2128838"/>
          <a:ext cx="31877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71" name="Equation" r:id="rId3" imgW="1562100" imgH="165100" progId="Equation.3">
                  <p:embed/>
                </p:oleObj>
              </mc:Choice>
              <mc:Fallback>
                <p:oleObj name="Equation" r:id="rId3" imgW="15621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6552" y="2128838"/>
                        <a:ext cx="3187700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baryon_octe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03" y="2999202"/>
            <a:ext cx="4180397" cy="3036013"/>
          </a:xfrm>
          <a:prstGeom prst="rect">
            <a:avLst/>
          </a:prstGeom>
        </p:spPr>
      </p:pic>
      <p:pic>
        <p:nvPicPr>
          <p:cNvPr id="10" name="Picture 9" descr="800px-Baryon_decuplet_w_mas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2" y="2999202"/>
            <a:ext cx="4689173" cy="33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1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hadrons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296987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2000">
              <a:cs typeface="+mn-cs"/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261938" y="1020763"/>
            <a:ext cx="7402512" cy="2084388"/>
            <a:chOff x="-123" y="83"/>
            <a:chExt cx="4663" cy="1313"/>
          </a:xfrm>
        </p:grpSpPr>
        <p:sp>
          <p:nvSpPr>
            <p:cNvPr id="6" name="Text Box 2"/>
            <p:cNvSpPr txBox="1">
              <a:spLocks noChangeArrowheads="1"/>
            </p:cNvSpPr>
            <p:nvPr/>
          </p:nvSpPr>
          <p:spPr bwMode="auto">
            <a:xfrm>
              <a:off x="-123" y="83"/>
              <a:ext cx="231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3366FF"/>
                  </a:solidFill>
                  <a:cs typeface="+mn-cs"/>
                </a:rPr>
                <a:t>Mesons: quark – antiquark pairs</a:t>
              </a:r>
            </a:p>
          </p:txBody>
        </p:sp>
        <p:graphicFrame>
          <p:nvGraphicFramePr>
            <p:cNvPr id="7" name="Object 3"/>
            <p:cNvGraphicFramePr>
              <a:graphicFrameLocks noChangeAspect="1"/>
            </p:cNvGraphicFramePr>
            <p:nvPr/>
          </p:nvGraphicFramePr>
          <p:xfrm>
            <a:off x="816" y="528"/>
            <a:ext cx="3533" cy="3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8" name="Equation" r:id="rId3" imgW="3060700" imgH="279400" progId="Equation.3">
                    <p:embed/>
                  </p:oleObj>
                </mc:Choice>
                <mc:Fallback>
                  <p:oleObj name="Equation" r:id="rId3" imgW="30607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528"/>
                          <a:ext cx="3533" cy="3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57" y="316"/>
              <a:ext cx="240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Examples of non-strange mesons: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7" y="892"/>
              <a:ext cx="213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Examples of  strange mesons:</a:t>
              </a:r>
            </a:p>
          </p:txBody>
        </p:sp>
        <p:graphicFrame>
          <p:nvGraphicFramePr>
            <p:cNvPr id="1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94529953"/>
                </p:ext>
              </p:extLst>
            </p:nvPr>
          </p:nvGraphicFramePr>
          <p:xfrm>
            <a:off x="816" y="1104"/>
            <a:ext cx="3724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79" name="Equation" r:id="rId5" imgW="3225800" imgH="254000" progId="Equation.3">
                    <p:embed/>
                  </p:oleObj>
                </mc:Choice>
                <mc:Fallback>
                  <p:oleObj name="Equation" r:id="rId5" imgW="32258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104"/>
                          <a:ext cx="3724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6"/>
          <p:cNvGrpSpPr>
            <a:grpSpLocks/>
          </p:cNvGrpSpPr>
          <p:nvPr/>
        </p:nvGrpSpPr>
        <p:grpSpPr bwMode="auto">
          <a:xfrm>
            <a:off x="231776" y="3321050"/>
            <a:ext cx="6826250" cy="3351213"/>
            <a:chOff x="-64" y="1509"/>
            <a:chExt cx="4300" cy="2111"/>
          </a:xfrm>
        </p:grpSpPr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-64" y="1509"/>
              <a:ext cx="3331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+mn-cs"/>
                </a:rPr>
                <a:t>Baryons:  three quarks bound together </a:t>
              </a:r>
            </a:p>
            <a:p>
              <a:pPr>
                <a:defRPr/>
              </a:pPr>
              <a:r>
                <a:rPr lang="en-US" sz="2000" b="1" dirty="0">
                  <a:solidFill>
                    <a:srgbClr val="FF0000"/>
                  </a:solidFill>
                  <a:cs typeface="+mn-cs"/>
                </a:rPr>
                <a:t>Antibaryons: three antiquarks bound together 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86" y="2025"/>
              <a:ext cx="24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Examples of non-strange baryons:</a:t>
              </a:r>
            </a:p>
          </p:txBody>
        </p:sp>
        <p:graphicFrame>
          <p:nvGraphicFramePr>
            <p:cNvPr id="14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0829037"/>
                </p:ext>
              </p:extLst>
            </p:nvPr>
          </p:nvGraphicFramePr>
          <p:xfrm>
            <a:off x="1171" y="2256"/>
            <a:ext cx="246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80" name="Equation" r:id="rId7" imgW="2247900" imgH="228600" progId="Equation.3">
                    <p:embed/>
                  </p:oleObj>
                </mc:Choice>
                <mc:Fallback>
                  <p:oleObj name="Equation" r:id="rId7" imgW="22479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1" y="2256"/>
                          <a:ext cx="2465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86" y="2558"/>
              <a:ext cx="27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Examples of  strangeness  –</a:t>
              </a:r>
              <a:r>
                <a:rPr lang="en-US" sz="2000">
                  <a:latin typeface="Symbol" charset="0"/>
                  <a:cs typeface="+mn-cs"/>
                </a:rPr>
                <a:t>1</a:t>
              </a:r>
              <a:r>
                <a:rPr lang="en-US" sz="2000">
                  <a:cs typeface="+mn-cs"/>
                </a:rPr>
                <a:t>  baryons:</a:t>
              </a:r>
              <a:endParaRPr lang="en-US" sz="3600">
                <a:cs typeface="+mn-cs"/>
              </a:endParaRPr>
            </a:p>
          </p:txBody>
        </p:sp>
        <p:graphicFrame>
          <p:nvGraphicFramePr>
            <p:cNvPr id="16" name="Object 12"/>
            <p:cNvGraphicFramePr>
              <a:graphicFrameLocks noChangeAspect="1"/>
            </p:cNvGraphicFramePr>
            <p:nvPr/>
          </p:nvGraphicFramePr>
          <p:xfrm>
            <a:off x="1171" y="2784"/>
            <a:ext cx="306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81" name="Equation" r:id="rId9" imgW="2654300" imgH="254000" progId="Equation.3">
                    <p:embed/>
                  </p:oleObj>
                </mc:Choice>
                <mc:Fallback>
                  <p:oleObj name="Equation" r:id="rId9" imgW="26543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1" y="2784"/>
                          <a:ext cx="306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87" y="3087"/>
              <a:ext cx="27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Examples of  strangeness  –</a:t>
              </a:r>
              <a:r>
                <a:rPr lang="en-US" sz="2000" dirty="0">
                  <a:latin typeface="Symbol" charset="0"/>
                  <a:cs typeface="+mn-cs"/>
                </a:rPr>
                <a:t>2</a:t>
              </a:r>
              <a:r>
                <a:rPr lang="en-US" sz="2000" dirty="0">
                  <a:cs typeface="+mn-cs"/>
                </a:rPr>
                <a:t>  baryons:</a:t>
              </a:r>
              <a:endParaRPr lang="en-US" sz="3600" dirty="0">
                <a:cs typeface="+mn-cs"/>
              </a:endParaRPr>
            </a:p>
          </p:txBody>
        </p:sp>
        <p:graphicFrame>
          <p:nvGraphicFramePr>
            <p:cNvPr id="1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0577908"/>
                </p:ext>
              </p:extLst>
            </p:nvPr>
          </p:nvGraphicFramePr>
          <p:xfrm>
            <a:off x="1175" y="3328"/>
            <a:ext cx="1935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982" name="Equation" r:id="rId11" imgW="1675673" imgH="253890" progId="Equation.3">
                    <p:embed/>
                  </p:oleObj>
                </mc:Choice>
                <mc:Fallback>
                  <p:oleObj name="Equation" r:id="rId11" imgW="1675673" imgH="25389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5" y="3328"/>
                          <a:ext cx="1935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0852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 -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575908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Impose </a:t>
            </a:r>
            <a:r>
              <a:rPr lang="en-US" dirty="0"/>
              <a:t>Fermi </a:t>
            </a:r>
            <a:r>
              <a:rPr lang="en-US" dirty="0" smtClean="0"/>
              <a:t>statistics </a:t>
            </a:r>
            <a:r>
              <a:rPr lang="en-US" dirty="0"/>
              <a:t>on </a:t>
            </a:r>
            <a:r>
              <a:rPr lang="en-US" dirty="0" smtClean="0"/>
              <a:t>known baryon </a:t>
            </a:r>
            <a:r>
              <a:rPr lang="en-US" dirty="0"/>
              <a:t>s</a:t>
            </a:r>
            <a:r>
              <a:rPr lang="en-US" dirty="0" smtClean="0"/>
              <a:t>tates</a:t>
            </a:r>
            <a:endParaRPr lang="en-US" dirty="0"/>
          </a:p>
          <a:p>
            <a:pPr lvl="1"/>
            <a:r>
              <a:rPr lang="en-US" dirty="0" err="1" smtClean="0"/>
              <a:t>Δ</a:t>
            </a:r>
            <a:r>
              <a:rPr lang="en-US" baseline="30000" dirty="0" smtClean="0"/>
              <a:t>+</a:t>
            </a:r>
            <a:r>
              <a:rPr lang="en-US" baseline="30000" dirty="0"/>
              <a:t>+</a:t>
            </a:r>
            <a:r>
              <a:rPr lang="en-US" dirty="0"/>
              <a:t> = </a:t>
            </a:r>
            <a:r>
              <a:rPr lang="en-US" dirty="0" err="1"/>
              <a:t>uu</a:t>
            </a:r>
            <a:r>
              <a:rPr lang="en-US" dirty="0"/>
              <a:t>, spin=</a:t>
            </a:r>
            <a:r>
              <a:rPr lang="en-US" dirty="0" smtClean="0"/>
              <a:t>3/2</a:t>
            </a:r>
            <a:r>
              <a:rPr lang="en-US" dirty="0"/>
              <a:t>, </a:t>
            </a:r>
            <a:r>
              <a:rPr lang="en-US" dirty="0" smtClean="0"/>
              <a:t>s-wave (l=l’=0): </a:t>
            </a:r>
            <a:r>
              <a:rPr lang="en-US" dirty="0"/>
              <a:t>These are all symmetric </a:t>
            </a:r>
            <a:r>
              <a:rPr lang="en-US" dirty="0" smtClean="0"/>
              <a:t>under interchange of quarks</a:t>
            </a:r>
            <a:endParaRPr lang="en-US" dirty="0"/>
          </a:p>
          <a:p>
            <a:pPr lvl="1"/>
            <a:r>
              <a:rPr lang="en-US" dirty="0" smtClean="0"/>
              <a:t>Need </a:t>
            </a:r>
            <a:r>
              <a:rPr lang="en-US" dirty="0"/>
              <a:t>another degree of freedom to </a:t>
            </a:r>
            <a:r>
              <a:rPr lang="en-US" dirty="0" err="1" smtClean="0"/>
              <a:t>antisymmetrize</a:t>
            </a:r>
            <a:r>
              <a:rPr lang="en-US" dirty="0" smtClean="0"/>
              <a:t>!</a:t>
            </a:r>
            <a:endParaRPr lang="en-US" dirty="0"/>
          </a:p>
          <a:p>
            <a:pPr lvl="2"/>
            <a:r>
              <a:rPr lang="en-US" dirty="0" smtClean="0"/>
              <a:t>must have at least 3 possible states, since we are </a:t>
            </a:r>
            <a:r>
              <a:rPr lang="en-US" dirty="0" err="1" smtClean="0"/>
              <a:t>antisymmetrizing</a:t>
            </a:r>
            <a:r>
              <a:rPr lang="en-US" dirty="0" smtClean="0"/>
              <a:t> 3 objects</a:t>
            </a:r>
          </a:p>
          <a:p>
            <a:pPr marL="118872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Introduce a new quantum number: </a:t>
            </a:r>
            <a:r>
              <a:rPr lang="en-US" dirty="0" smtClean="0">
                <a:solidFill>
                  <a:srgbClr val="FF0000"/>
                </a:solidFill>
              </a:rPr>
              <a:t>color</a:t>
            </a:r>
          </a:p>
          <a:p>
            <a:pPr lvl="1"/>
            <a:r>
              <a:rPr lang="en-US" dirty="0" smtClean="0"/>
              <a:t>Colors exist in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blue</a:t>
            </a:r>
          </a:p>
          <a:p>
            <a:pPr lvl="1"/>
            <a:r>
              <a:rPr lang="en-US" dirty="0" smtClean="0"/>
              <a:t>Baryons and mesons have zero net color =&gt;</a:t>
            </a:r>
            <a:r>
              <a:rPr lang="en-US" dirty="0" smtClean="0">
                <a:solidFill>
                  <a:srgbClr val="FF0000"/>
                </a:solidFill>
              </a:rPr>
              <a:t> observable hadrons are color </a:t>
            </a:r>
            <a:r>
              <a:rPr lang="en-US" dirty="0" err="1" smtClean="0">
                <a:solidFill>
                  <a:srgbClr val="FF0000"/>
                </a:solidFill>
              </a:rPr>
              <a:t>singlets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The color singlet states are anti-symmetric under color exchange</a:t>
            </a:r>
          </a:p>
          <a:p>
            <a:pPr lvl="1"/>
            <a:r>
              <a:rPr lang="en-US" dirty="0" smtClean="0"/>
              <a:t>By putting together 3 colors we obtain a color </a:t>
            </a:r>
            <a:r>
              <a:rPr lang="en-US" dirty="0" err="1" smtClean="0"/>
              <a:t>decuplet</a:t>
            </a:r>
            <a:r>
              <a:rPr lang="en-US" dirty="0" smtClean="0"/>
              <a:t>, 2 octets, and a color singlet</a:t>
            </a:r>
          </a:p>
          <a:p>
            <a:pPr lvl="1"/>
            <a:r>
              <a:rPr lang="en-US" dirty="0" smtClean="0"/>
              <a:t>Nature chooses the singlet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This is an asymmetric wave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30</a:t>
            </a:fld>
            <a:endParaRPr kumimoji="0"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373231"/>
              </p:ext>
            </p:extLst>
          </p:nvPr>
        </p:nvGraphicFramePr>
        <p:xfrm>
          <a:off x="1371162" y="5250069"/>
          <a:ext cx="7110973" cy="56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95" name="Equation" r:id="rId3" imgW="3048000" imgH="241300" progId="Equation.3">
                  <p:embed/>
                </p:oleObj>
              </mc:Choice>
              <mc:Fallback>
                <p:oleObj name="Equation" r:id="rId3" imgW="3048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162" y="5250069"/>
                        <a:ext cx="7110973" cy="562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905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baryons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017422"/>
            <a:ext cx="8845560" cy="1964726"/>
          </a:xfrm>
        </p:spPr>
        <p:txBody>
          <a:bodyPr>
            <a:normAutofit fontScale="62500" lnSpcReduction="20000"/>
          </a:bodyPr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3400" dirty="0" smtClean="0"/>
              <a:t>Since color is anti-symmetric, the </a:t>
            </a:r>
            <a:r>
              <a:rPr lang="en-US" sz="3400" dirty="0"/>
              <a:t>rest of the wave function needs to be </a:t>
            </a:r>
            <a:r>
              <a:rPr lang="en-US" sz="3400" dirty="0" smtClean="0"/>
              <a:t>symmetric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endParaRPr lang="en-US" sz="3400" dirty="0" smtClean="0"/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3400" dirty="0" smtClean="0"/>
              <a:t>Our rules allow only particles in </a:t>
            </a:r>
            <a:endParaRPr lang="en-US" sz="3400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he baryon </a:t>
            </a:r>
            <a:r>
              <a:rPr lang="en-US" dirty="0" err="1" smtClean="0"/>
              <a:t>decuplet</a:t>
            </a:r>
            <a:r>
              <a:rPr lang="en-US" dirty="0" smtClean="0"/>
              <a:t> flavor formed with the symmetric spin state</a:t>
            </a:r>
            <a:endParaRPr lang="en-US" dirty="0"/>
          </a:p>
          <a:p>
            <a:pPr lvl="1"/>
            <a:r>
              <a:rPr lang="en-US" dirty="0"/>
              <a:t>t</a:t>
            </a:r>
            <a:r>
              <a:rPr lang="en-US" dirty="0" smtClean="0"/>
              <a:t>he baryon octet flavor formed with the mixed symmetry spin states and the flavor octets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31</a:t>
            </a:fld>
            <a:endParaRPr kumimoji="0" lang="en-US"/>
          </a:p>
        </p:txBody>
      </p:sp>
      <p:pic>
        <p:nvPicPr>
          <p:cNvPr id="6" name="Picture 5" descr="baryon_oct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03" y="3352740"/>
            <a:ext cx="4180397" cy="3036013"/>
          </a:xfrm>
          <a:prstGeom prst="rect">
            <a:avLst/>
          </a:prstGeom>
        </p:spPr>
      </p:pic>
      <p:pic>
        <p:nvPicPr>
          <p:cNvPr id="7" name="Picture 6" descr="800px-Baryon_decuplet_w_ma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2" y="3227391"/>
            <a:ext cx="4689173" cy="331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43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 today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information about our current knowledge of mesons and baryons is </a:t>
            </a:r>
            <a:r>
              <a:rPr lang="en-US" smtClean="0"/>
              <a:t>compiled yearly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Explore here:  http</a:t>
            </a:r>
            <a:r>
              <a:rPr lang="en-US" dirty="0"/>
              <a:t>://</a:t>
            </a:r>
            <a:r>
              <a:rPr lang="en-US" dirty="0" err="1"/>
              <a:t>pdg.lbl.gov</a:t>
            </a:r>
            <a:r>
              <a:rPr lang="en-US" dirty="0"/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32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05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Eightfold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1" y="1104703"/>
            <a:ext cx="5291678" cy="47184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Eightfold classification.</a:t>
            </a:r>
          </a:p>
          <a:p>
            <a:endParaRPr lang="en-US" dirty="0"/>
          </a:p>
          <a:p>
            <a:r>
              <a:rPr lang="en-US" dirty="0" smtClean="0"/>
              <a:t>Geometrical patterns (hexagons) for particles with identical spin (0 and ½).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Strangeness is along vertical lines, </a:t>
            </a:r>
            <a:r>
              <a:rPr lang="en-US" dirty="0" err="1" smtClean="0"/>
              <a:t>isospin</a:t>
            </a:r>
            <a:r>
              <a:rPr lang="en-US" dirty="0" smtClean="0"/>
              <a:t> along horizontal lines, charge along diagonals. </a:t>
            </a:r>
          </a:p>
          <a:p>
            <a:endParaRPr lang="en-US" dirty="0"/>
          </a:p>
          <a:p>
            <a:r>
              <a:rPr lang="en-US" dirty="0" smtClean="0"/>
              <a:t>Note that there are two neutral states in the middle of each hexagon.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4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482" y="1581866"/>
            <a:ext cx="3254886" cy="2319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735" y="4103060"/>
            <a:ext cx="3369216" cy="22967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4950303" y="2222266"/>
            <a:ext cx="136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Strangeness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3247232">
            <a:off x="8158763" y="1713494"/>
            <a:ext cx="87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Charge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37559" y="3659927"/>
            <a:ext cx="249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Isospin</a:t>
            </a:r>
            <a:r>
              <a:rPr lang="en-US" dirty="0" smtClean="0">
                <a:solidFill>
                  <a:srgbClr val="FF0000"/>
                </a:solidFill>
              </a:rPr>
              <a:t> third component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3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Eightfold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102088"/>
            <a:ext cx="5223520" cy="42036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Eightfold way named </a:t>
            </a:r>
            <a:r>
              <a:rPr lang="en-US" dirty="0" smtClean="0"/>
              <a:t>after the </a:t>
            </a:r>
            <a:r>
              <a:rPr lang="en-US" dirty="0"/>
              <a:t>eight states (octet</a:t>
            </a:r>
            <a:r>
              <a:rPr lang="en-US" dirty="0" smtClean="0"/>
              <a:t>) organized </a:t>
            </a:r>
            <a:r>
              <a:rPr lang="en-US" dirty="0"/>
              <a:t>in the </a:t>
            </a:r>
            <a:r>
              <a:rPr lang="en-US" dirty="0" smtClean="0"/>
              <a:t>hexagons.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not only hexagons, </a:t>
            </a:r>
            <a:r>
              <a:rPr lang="en-US" dirty="0" smtClean="0"/>
              <a:t>also larger </a:t>
            </a:r>
            <a:r>
              <a:rPr lang="en-US" dirty="0"/>
              <a:t>triangles (spin 3/2)</a:t>
            </a:r>
            <a:r>
              <a:rPr lang="en-US" dirty="0" smtClean="0"/>
              <a:t>, ten </a:t>
            </a:r>
            <a:r>
              <a:rPr lang="en-US" dirty="0"/>
              <a:t>states </a:t>
            </a:r>
            <a:r>
              <a:rPr lang="en-US" dirty="0" smtClean="0"/>
              <a:t>=&gt; </a:t>
            </a:r>
            <a:r>
              <a:rPr lang="en-US" dirty="0" err="1" smtClean="0"/>
              <a:t>decuplet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1961, tip </a:t>
            </a:r>
            <a:r>
              <a:rPr lang="en-US" dirty="0" smtClean="0"/>
              <a:t>was missing (</a:t>
            </a:r>
            <a:r>
              <a:rPr lang="en-US" dirty="0" smtClean="0">
                <a:solidFill>
                  <a:srgbClr val="FF0000"/>
                </a:solidFill>
              </a:rPr>
              <a:t>Omega-</a:t>
            </a:r>
            <a:r>
              <a:rPr lang="en-US" dirty="0" smtClean="0"/>
              <a:t>). </a:t>
            </a:r>
            <a:r>
              <a:rPr lang="en-US" dirty="0"/>
              <a:t>Gell-</a:t>
            </a:r>
            <a:r>
              <a:rPr lang="en-US" dirty="0" smtClean="0"/>
              <a:t>Mann’s prediction</a:t>
            </a:r>
            <a:r>
              <a:rPr lang="en-US" dirty="0"/>
              <a:t>: m = 1672 MeV, </a:t>
            </a:r>
            <a:r>
              <a:rPr lang="en-US" dirty="0" smtClean="0"/>
              <a:t>plus production </a:t>
            </a:r>
            <a:r>
              <a:rPr lang="en-US" dirty="0"/>
              <a:t>and (long) </a:t>
            </a:r>
            <a:r>
              <a:rPr lang="en-US" dirty="0" smtClean="0"/>
              <a:t>lifetime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5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912" y="1340406"/>
            <a:ext cx="3764088" cy="2726781"/>
          </a:xfrm>
          <a:prstGeom prst="rect">
            <a:avLst/>
          </a:prstGeom>
        </p:spPr>
      </p:pic>
      <p:pic>
        <p:nvPicPr>
          <p:cNvPr id="10" name="Picture 9" descr="search.jp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53" y="5457928"/>
            <a:ext cx="1714563" cy="12859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6740" y="5373341"/>
            <a:ext cx="1891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 by Gell-Mann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37" y="4245927"/>
            <a:ext cx="2463800" cy="240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185" y="5870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search.png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31" y="5457928"/>
            <a:ext cx="1920773" cy="1192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4103" y="5373341"/>
            <a:ext cx="213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Feymann</a:t>
            </a:r>
            <a:r>
              <a:rPr lang="en-US" dirty="0" smtClean="0"/>
              <a:t>/Gell-Mann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5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Prediction and discovery of the </a:t>
            </a:r>
            <a:r>
              <a:rPr lang="en-US" dirty="0">
                <a:solidFill>
                  <a:schemeClr val="accent1"/>
                </a:solidFill>
                <a:latin typeface="Symbol" charset="0"/>
              </a:rPr>
              <a:t>W</a:t>
            </a:r>
            <a:r>
              <a:rPr lang="en-US" sz="4000" baseline="30000" dirty="0">
                <a:solidFill>
                  <a:schemeClr val="accent1"/>
                </a:solidFill>
                <a:cs typeface="Times New Roman" charset="0"/>
              </a:rPr>
              <a:t>–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particle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8206" y="34182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72008" y="808760"/>
            <a:ext cx="6096000" cy="6858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endParaRPr lang="en-US" sz="2400" dirty="0" smtClean="0">
              <a:solidFill>
                <a:schemeClr val="accent2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453" y="989284"/>
            <a:ext cx="46626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FF"/>
                </a:solidFill>
                <a:cs typeface="+mn-cs"/>
              </a:rPr>
              <a:t> A success of the static quark model 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2008" y="1512832"/>
            <a:ext cx="3704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The </a:t>
            </a:r>
            <a:r>
              <a:rPr lang="en-US" sz="2000" dirty="0" smtClean="0">
                <a:latin typeface="Arial"/>
              </a:rPr>
              <a:t>“</a:t>
            </a:r>
            <a:r>
              <a:rPr lang="en-US" sz="2000" dirty="0" err="1" smtClean="0">
                <a:cs typeface="+mn-cs"/>
              </a:rPr>
              <a:t>decuplet</a:t>
            </a:r>
            <a:r>
              <a:rPr lang="en-US" sz="2000" dirty="0" smtClean="0">
                <a:latin typeface="Arial"/>
              </a:rPr>
              <a:t>”</a:t>
            </a:r>
            <a:r>
              <a:rPr lang="en-US" sz="2000" dirty="0" smtClean="0">
                <a:cs typeface="+mn-cs"/>
              </a:rPr>
              <a:t> </a:t>
            </a:r>
            <a:r>
              <a:rPr lang="en-US" sz="2000" dirty="0">
                <a:cs typeface="+mn-cs"/>
              </a:rPr>
              <a:t>of spin       baryons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2684920" y="1428169"/>
            <a:ext cx="355600" cy="641350"/>
            <a:chOff x="2966" y="549"/>
            <a:chExt cx="224" cy="40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966" y="549"/>
              <a:ext cx="22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latin typeface="Symbol" charset="0"/>
                  <a:cs typeface="+mn-cs"/>
                </a:rPr>
                <a:t>3 </a:t>
              </a:r>
            </a:p>
            <a:p>
              <a:pPr>
                <a:defRPr/>
              </a:pPr>
              <a:r>
                <a:rPr lang="en-US" sz="1800" dirty="0">
                  <a:latin typeface="Symbol" charset="0"/>
                  <a:cs typeface="+mn-cs"/>
                </a:rPr>
                <a:t>2</a:t>
              </a: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2994" y="760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1" name="Group 12"/>
          <p:cNvGrpSpPr>
            <a:grpSpLocks/>
          </p:cNvGrpSpPr>
          <p:nvPr/>
        </p:nvGrpSpPr>
        <p:grpSpPr bwMode="auto">
          <a:xfrm>
            <a:off x="432414" y="2027960"/>
            <a:ext cx="8915400" cy="3670300"/>
            <a:chOff x="144" y="957"/>
            <a:chExt cx="5616" cy="2312"/>
          </a:xfrm>
        </p:grpSpPr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144" y="957"/>
              <a:ext cx="500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cs typeface="+mn-cs"/>
                </a:rPr>
                <a:t>Strangeness                                                                                       </a:t>
              </a:r>
              <a:r>
                <a:rPr lang="en-US" sz="1800" dirty="0" smtClean="0">
                  <a:cs typeface="+mn-cs"/>
                </a:rPr>
                <a:t>                        </a:t>
              </a:r>
              <a:r>
                <a:rPr lang="en-US" sz="1800" dirty="0">
                  <a:cs typeface="+mn-cs"/>
                </a:rPr>
                <a:t>Mass (MeV</a:t>
              </a:r>
              <a:r>
                <a:rPr lang="en-US" sz="1800" dirty="0">
                  <a:latin typeface="Symbol" charset="0"/>
                  <a:cs typeface="+mn-cs"/>
                </a:rPr>
                <a:t>/</a:t>
              </a:r>
              <a:r>
                <a:rPr lang="en-US" sz="1800" i="1" dirty="0">
                  <a:cs typeface="+mn-cs"/>
                </a:rPr>
                <a:t>c </a:t>
              </a:r>
              <a:r>
                <a:rPr lang="en-US" sz="2000" baseline="30000" dirty="0">
                  <a:latin typeface="Symbol" charset="0"/>
                  <a:cs typeface="+mn-cs"/>
                </a:rPr>
                <a:t>2 </a:t>
              </a:r>
              <a:r>
                <a:rPr lang="en-US" sz="1800" dirty="0">
                  <a:cs typeface="+mn-cs"/>
                </a:rPr>
                <a:t>)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>
              <a:off x="192" y="1209"/>
              <a:ext cx="7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auto">
            <a:xfrm>
              <a:off x="4128" y="1209"/>
              <a:ext cx="9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182" y="1301"/>
              <a:ext cx="5578" cy="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       </a:t>
              </a:r>
              <a:r>
                <a:rPr lang="en-US" sz="2000" dirty="0">
                  <a:latin typeface="Symbol" charset="0"/>
                  <a:cs typeface="+mn-cs"/>
                </a:rPr>
                <a:t>0</a:t>
              </a:r>
              <a:r>
                <a:rPr lang="en-US" sz="2000" dirty="0">
                  <a:cs typeface="+mn-cs"/>
                </a:rPr>
                <a:t>                N*</a:t>
              </a:r>
              <a:r>
                <a:rPr lang="en-US" baseline="30000" dirty="0">
                  <a:cs typeface="+mn-cs"/>
                </a:rPr>
                <a:t>++</a:t>
              </a:r>
              <a:r>
                <a:rPr lang="en-US" sz="2000" dirty="0">
                  <a:cs typeface="+mn-cs"/>
                </a:rPr>
                <a:t>             N*</a:t>
              </a:r>
              <a:r>
                <a:rPr lang="en-US" baseline="30000" dirty="0">
                  <a:cs typeface="+mn-cs"/>
                </a:rPr>
                <a:t>+</a:t>
              </a:r>
              <a:r>
                <a:rPr lang="en-US" sz="2000" dirty="0">
                  <a:cs typeface="+mn-cs"/>
                </a:rPr>
                <a:t>             N*</a:t>
              </a:r>
              <a:r>
                <a:rPr lang="en-US" sz="2000" dirty="0">
                  <a:cs typeface="Times New Roman" charset="0"/>
                </a:rPr>
                <a:t>°              N*</a:t>
              </a:r>
              <a:r>
                <a:rPr lang="en-US" baseline="30000" dirty="0">
                  <a:cs typeface="Times New Roman" charset="0"/>
                </a:rPr>
                <a:t>–</a:t>
              </a:r>
              <a:r>
                <a:rPr lang="en-US" sz="2000" dirty="0">
                  <a:cs typeface="+mn-cs"/>
                </a:rPr>
                <a:t>           </a:t>
              </a:r>
              <a:r>
                <a:rPr lang="en-US" sz="2000" dirty="0">
                  <a:latin typeface="Symbol" charset="0"/>
                  <a:cs typeface="+mn-cs"/>
                </a:rPr>
                <a:t>1232</a:t>
              </a: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dirty="0">
                  <a:cs typeface="+mn-cs"/>
                </a:rPr>
                <a:t>                        </a:t>
              </a:r>
              <a:r>
                <a:rPr lang="en-US" sz="2000" i="1" dirty="0" err="1">
                  <a:cs typeface="+mn-cs"/>
                </a:rPr>
                <a:t>uuu</a:t>
              </a:r>
              <a:r>
                <a:rPr lang="en-US" sz="2000" i="1" dirty="0">
                  <a:cs typeface="+mn-cs"/>
                </a:rPr>
                <a:t>                </a:t>
              </a:r>
              <a:r>
                <a:rPr lang="en-US" sz="2000" i="1" dirty="0" err="1">
                  <a:cs typeface="+mn-cs"/>
                </a:rPr>
                <a:t>uud</a:t>
              </a:r>
              <a:r>
                <a:rPr lang="en-US" sz="2000" i="1" dirty="0">
                  <a:cs typeface="+mn-cs"/>
                </a:rPr>
                <a:t>             </a:t>
              </a:r>
              <a:r>
                <a:rPr lang="en-US" sz="2000" i="1" dirty="0" err="1">
                  <a:cs typeface="+mn-cs"/>
                </a:rPr>
                <a:t>udd</a:t>
              </a:r>
              <a:r>
                <a:rPr lang="en-US" sz="2000" i="1" dirty="0">
                  <a:cs typeface="+mn-cs"/>
                </a:rPr>
                <a:t>              </a:t>
              </a:r>
              <a:r>
                <a:rPr lang="en-US" sz="2000" i="1" dirty="0" err="1">
                  <a:cs typeface="+mn-cs"/>
                </a:rPr>
                <a:t>ddd</a:t>
              </a:r>
              <a:endParaRPr lang="en-US" sz="2000" dirty="0">
                <a:cs typeface="+mn-cs"/>
              </a:endParaRP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endParaRPr lang="en-US" sz="2000" dirty="0">
                <a:cs typeface="+mn-cs"/>
              </a:endParaRP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dirty="0">
                  <a:cs typeface="+mn-cs"/>
                </a:rPr>
                <a:t>      </a:t>
              </a:r>
              <a:r>
                <a:rPr lang="en-US" sz="2000" dirty="0">
                  <a:cs typeface="Times New Roman" charset="0"/>
                </a:rPr>
                <a:t>–</a:t>
              </a:r>
              <a:r>
                <a:rPr lang="en-US" sz="2000" dirty="0">
                  <a:latin typeface="Symbol" charset="0"/>
                  <a:cs typeface="+mn-cs"/>
                </a:rPr>
                <a:t>1</a:t>
              </a:r>
              <a:r>
                <a:rPr lang="en-US" sz="2000" dirty="0">
                  <a:cs typeface="+mn-cs"/>
                </a:rPr>
                <a:t>                         </a:t>
              </a:r>
              <a:r>
                <a:rPr lang="en-US" sz="2000" dirty="0">
                  <a:latin typeface="Symbol" charset="0"/>
                  <a:cs typeface="+mn-cs"/>
                </a:rPr>
                <a:t>S</a:t>
              </a:r>
              <a:r>
                <a:rPr lang="en-US" sz="2000" dirty="0">
                  <a:cs typeface="+mn-cs"/>
                </a:rPr>
                <a:t>*</a:t>
              </a:r>
              <a:r>
                <a:rPr lang="en-US" baseline="30000" dirty="0">
                  <a:cs typeface="+mn-cs"/>
                </a:rPr>
                <a:t>+</a:t>
              </a:r>
              <a:r>
                <a:rPr lang="en-US" sz="2000" dirty="0">
                  <a:cs typeface="+mn-cs"/>
                </a:rPr>
                <a:t>                 </a:t>
              </a:r>
              <a:r>
                <a:rPr lang="en-US" sz="2000" dirty="0">
                  <a:latin typeface="Symbol" charset="0"/>
                  <a:cs typeface="+mn-cs"/>
                </a:rPr>
                <a:t>S</a:t>
              </a:r>
              <a:r>
                <a:rPr lang="en-US" sz="2000" dirty="0">
                  <a:cs typeface="+mn-cs"/>
                </a:rPr>
                <a:t>*</a:t>
              </a:r>
              <a:r>
                <a:rPr lang="en-US" sz="2000" dirty="0">
                  <a:cs typeface="Times New Roman" charset="0"/>
                </a:rPr>
                <a:t>°             </a:t>
              </a:r>
              <a:r>
                <a:rPr lang="en-US" sz="2000" dirty="0">
                  <a:latin typeface="Symbol" charset="0"/>
                  <a:cs typeface="Times New Roman" charset="0"/>
                </a:rPr>
                <a:t>S</a:t>
              </a:r>
              <a:r>
                <a:rPr lang="en-US" sz="2000" dirty="0">
                  <a:cs typeface="Times New Roman" charset="0"/>
                </a:rPr>
                <a:t>*</a:t>
              </a:r>
              <a:r>
                <a:rPr lang="en-US" baseline="30000" dirty="0">
                  <a:cs typeface="Times New Roman" charset="0"/>
                </a:rPr>
                <a:t>–</a:t>
              </a:r>
              <a:r>
                <a:rPr lang="en-US" sz="2000" dirty="0">
                  <a:cs typeface="Times New Roman" charset="0"/>
                </a:rPr>
                <a:t>                     </a:t>
              </a:r>
              <a:r>
                <a:rPr lang="en-US" sz="2000" dirty="0">
                  <a:latin typeface="Symbol" charset="0"/>
                  <a:cs typeface="Times New Roman" charset="0"/>
                </a:rPr>
                <a:t>1384</a:t>
              </a: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dirty="0">
                  <a:cs typeface="Times New Roman" charset="0"/>
                </a:rPr>
                <a:t>                                  </a:t>
              </a:r>
              <a:r>
                <a:rPr lang="en-US" sz="2000" i="1" dirty="0" err="1">
                  <a:cs typeface="Times New Roman" charset="0"/>
                </a:rPr>
                <a:t>suu</a:t>
              </a:r>
              <a:r>
                <a:rPr lang="en-US" sz="2000" i="1" dirty="0">
                  <a:cs typeface="+mn-cs"/>
                </a:rPr>
                <a:t>                  </a:t>
              </a:r>
              <a:r>
                <a:rPr lang="en-US" sz="2000" i="1" dirty="0" err="1">
                  <a:cs typeface="+mn-cs"/>
                </a:rPr>
                <a:t>sud</a:t>
              </a:r>
              <a:r>
                <a:rPr lang="en-US" sz="2000" i="1" dirty="0">
                  <a:cs typeface="+mn-cs"/>
                </a:rPr>
                <a:t>            </a:t>
              </a:r>
              <a:r>
                <a:rPr lang="en-US" sz="2000" i="1" dirty="0" err="1">
                  <a:cs typeface="+mn-cs"/>
                </a:rPr>
                <a:t>sdd</a:t>
              </a:r>
              <a:endParaRPr lang="en-US" sz="2000" i="1" dirty="0">
                <a:cs typeface="+mn-cs"/>
              </a:endParaRP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endParaRPr lang="en-US" sz="2000" i="1" dirty="0">
                <a:cs typeface="+mn-cs"/>
              </a:endParaRP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i="1" dirty="0">
                  <a:cs typeface="+mn-cs"/>
                </a:rPr>
                <a:t>      </a:t>
              </a:r>
              <a:r>
                <a:rPr lang="en-US" sz="2000" dirty="0">
                  <a:cs typeface="Times New Roman" charset="0"/>
                </a:rPr>
                <a:t>–</a:t>
              </a:r>
              <a:r>
                <a:rPr lang="en-US" sz="2000" dirty="0">
                  <a:latin typeface="Symbol" charset="0"/>
                  <a:cs typeface="Times New Roman" charset="0"/>
                </a:rPr>
                <a:t>2 </a:t>
              </a:r>
              <a:r>
                <a:rPr lang="en-US" sz="2000" dirty="0">
                  <a:cs typeface="Times New Roman" charset="0"/>
                </a:rPr>
                <a:t>                                     </a:t>
              </a:r>
              <a:r>
                <a:rPr lang="en-US" sz="2000" dirty="0">
                  <a:latin typeface="Symbol" charset="0"/>
                  <a:cs typeface="Times New Roman" charset="0"/>
                </a:rPr>
                <a:t>X</a:t>
              </a:r>
              <a:r>
                <a:rPr lang="en-US" sz="2000" dirty="0">
                  <a:cs typeface="Times New Roman" charset="0"/>
                </a:rPr>
                <a:t>*°             </a:t>
              </a:r>
              <a:r>
                <a:rPr lang="en-US" sz="2000" dirty="0">
                  <a:latin typeface="Symbol" charset="0"/>
                  <a:cs typeface="Times New Roman" charset="0"/>
                </a:rPr>
                <a:t>X</a:t>
              </a:r>
              <a:r>
                <a:rPr lang="en-US" sz="2000" dirty="0">
                  <a:cs typeface="Times New Roman" charset="0"/>
                </a:rPr>
                <a:t>*</a:t>
              </a:r>
              <a:r>
                <a:rPr lang="en-US" baseline="30000" dirty="0">
                  <a:cs typeface="Times New Roman" charset="0"/>
                </a:rPr>
                <a:t>–</a:t>
              </a:r>
              <a:r>
                <a:rPr lang="en-US" sz="2000" dirty="0">
                  <a:cs typeface="Times New Roman" charset="0"/>
                </a:rPr>
                <a:t>                               </a:t>
              </a:r>
              <a:r>
                <a:rPr lang="en-US" sz="2000" dirty="0">
                  <a:latin typeface="Symbol" charset="0"/>
                  <a:cs typeface="Times New Roman" charset="0"/>
                </a:rPr>
                <a:t>1533</a:t>
              </a: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dirty="0">
                  <a:cs typeface="Times New Roman" charset="0"/>
                </a:rPr>
                <a:t>                                               </a:t>
              </a:r>
              <a:r>
                <a:rPr lang="en-US" sz="2000" i="1" dirty="0" err="1">
                  <a:cs typeface="Times New Roman" charset="0"/>
                </a:rPr>
                <a:t>ssu</a:t>
              </a:r>
              <a:r>
                <a:rPr lang="en-US" sz="2000" i="1" dirty="0">
                  <a:cs typeface="Times New Roman" charset="0"/>
                </a:rPr>
                <a:t>               </a:t>
              </a:r>
              <a:r>
                <a:rPr lang="en-US" sz="2000" i="1" dirty="0" err="1">
                  <a:cs typeface="Times New Roman" charset="0"/>
                </a:rPr>
                <a:t>ssd</a:t>
              </a:r>
              <a:endParaRPr lang="en-US" sz="2000" dirty="0">
                <a:cs typeface="Times New Roman" charset="0"/>
              </a:endParaRP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endParaRPr lang="en-US" sz="2000" dirty="0">
                <a:cs typeface="Times New Roman" charset="0"/>
              </a:endParaRP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dirty="0">
                  <a:cs typeface="Times New Roman" charset="0"/>
                </a:rPr>
                <a:t>      </a:t>
              </a:r>
              <a:r>
                <a:rPr lang="en-US" sz="2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  <a:cs typeface="Times New Roman" charset="0"/>
                </a:rPr>
                <a:t>3</a:t>
              </a:r>
              <a:r>
                <a:rPr lang="en-US" sz="2000" dirty="0">
                  <a:solidFill>
                    <a:srgbClr val="FF0000"/>
                  </a:solidFill>
                  <a:cs typeface="Times New Roman" charset="0"/>
                </a:rPr>
                <a:t>                                               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  <a:cs typeface="Times New Roman" charset="0"/>
                </a:rPr>
                <a:t>W</a:t>
              </a:r>
              <a:r>
                <a:rPr lang="en-US" baseline="30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r>
                <a:rPr lang="en-US" sz="2000" dirty="0">
                  <a:solidFill>
                    <a:srgbClr val="FF0000"/>
                  </a:solidFill>
                  <a:cs typeface="Times New Roman" charset="0"/>
                </a:rPr>
                <a:t>                                      </a:t>
              </a:r>
              <a:r>
                <a:rPr lang="en-US" sz="2000" dirty="0" smtClean="0">
                  <a:solidFill>
                    <a:srgbClr val="FF0000"/>
                  </a:solidFill>
                  <a:cs typeface="Times New Roman" charset="0"/>
                </a:rPr>
                <a:t>      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  <a:cs typeface="Times New Roman" charset="0"/>
                </a:rPr>
                <a:t>1672</a:t>
              </a:r>
              <a:r>
                <a:rPr lang="en-US" sz="2000" dirty="0">
                  <a:solidFill>
                    <a:srgbClr val="FF0000"/>
                  </a:solidFill>
                  <a:cs typeface="Times New Roman" charset="0"/>
                </a:rPr>
                <a:t> (predicted)</a:t>
              </a:r>
            </a:p>
            <a:p>
              <a:pPr>
                <a:lnSpc>
                  <a:spcPct val="70000"/>
                </a:lnSpc>
                <a:spcAft>
                  <a:spcPct val="20000"/>
                </a:spcAft>
                <a:defRPr/>
              </a:pPr>
              <a:r>
                <a:rPr lang="en-US" sz="2000" dirty="0">
                  <a:solidFill>
                    <a:srgbClr val="FF0000"/>
                  </a:solidFill>
                  <a:cs typeface="Times New Roman" charset="0"/>
                </a:rPr>
                <a:t>                                                         </a:t>
              </a:r>
              <a:r>
                <a:rPr lang="en-US" sz="2000" i="1" dirty="0" err="1">
                  <a:solidFill>
                    <a:srgbClr val="FF0000"/>
                  </a:solidFill>
                  <a:cs typeface="Times New Roman" charset="0"/>
                </a:rPr>
                <a:t>sss</a:t>
              </a:r>
              <a:endParaRPr lang="en-US" sz="2000" i="1" dirty="0">
                <a:solidFill>
                  <a:srgbClr val="FF0000"/>
                </a:solidFill>
                <a:cs typeface="Times New Roman" charset="0"/>
              </a:endParaRPr>
            </a:p>
          </p:txBody>
        </p:sp>
      </p:grpSp>
      <p:grpSp>
        <p:nvGrpSpPr>
          <p:cNvPr id="16" name="Group 24"/>
          <p:cNvGrpSpPr>
            <a:grpSpLocks/>
          </p:cNvGrpSpPr>
          <p:nvPr/>
        </p:nvGrpSpPr>
        <p:grpSpPr bwMode="auto">
          <a:xfrm>
            <a:off x="272008" y="5685562"/>
            <a:ext cx="8872607" cy="1217613"/>
            <a:chOff x="-416" y="3302"/>
            <a:chExt cx="5760" cy="767"/>
          </a:xfrm>
        </p:grpSpPr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-416" y="3302"/>
              <a:ext cx="5760" cy="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en-US" dirty="0">
                  <a:solidFill>
                    <a:srgbClr val="009900"/>
                  </a:solidFill>
                  <a:latin typeface="Symbol" charset="0"/>
                  <a:cs typeface="+mn-cs"/>
                </a:rPr>
                <a:t>W</a:t>
              </a:r>
              <a:r>
                <a:rPr lang="en-US" sz="2800" baseline="30000" dirty="0">
                  <a:solidFill>
                    <a:srgbClr val="009900"/>
                  </a:solidFill>
                  <a:cs typeface="Times New Roman" charset="0"/>
                </a:rPr>
                <a:t>–</a:t>
              </a:r>
              <a:r>
                <a:rPr lang="en-US" dirty="0">
                  <a:solidFill>
                    <a:srgbClr val="009900"/>
                  </a:solidFill>
                  <a:cs typeface="Times New Roman" charset="0"/>
                </a:rPr>
                <a:t>: the bound state of three </a:t>
              </a:r>
              <a:r>
                <a:rPr lang="en-US" i="1" dirty="0">
                  <a:solidFill>
                    <a:srgbClr val="009900"/>
                  </a:solidFill>
                  <a:cs typeface="Times New Roman" charset="0"/>
                </a:rPr>
                <a:t>s </a:t>
              </a:r>
              <a:r>
                <a:rPr lang="en-US" dirty="0">
                  <a:solidFill>
                    <a:srgbClr val="009900"/>
                  </a:solidFill>
                  <a:cs typeface="Times New Roman" charset="0"/>
                </a:rPr>
                <a:t>– quarks with the lowest mass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dirty="0">
                  <a:solidFill>
                    <a:srgbClr val="009900"/>
                  </a:solidFill>
                  <a:cs typeface="+mn-cs"/>
                </a:rPr>
                <a:t>       with total angular momentum = </a:t>
              </a:r>
              <a:r>
                <a:rPr lang="en-US" dirty="0">
                  <a:solidFill>
                    <a:srgbClr val="009900"/>
                  </a:solidFill>
                  <a:latin typeface="Symbol" charset="0"/>
                  <a:cs typeface="+mn-cs"/>
                </a:rPr>
                <a:t>3/ 2</a:t>
              </a:r>
              <a:r>
                <a:rPr lang="en-US" dirty="0">
                  <a:cs typeface="+mn-cs"/>
                </a:rPr>
                <a:t>   </a:t>
              </a:r>
              <a:r>
                <a:rPr lang="en-US" dirty="0">
                  <a:solidFill>
                    <a:srgbClr val="009900"/>
                  </a:solidFill>
                  <a:cs typeface="+mn-cs"/>
                  <a:sym typeface="Symbol" charset="0"/>
                </a:rPr>
                <a:t></a:t>
              </a:r>
              <a:r>
                <a:rPr lang="en-US" dirty="0">
                  <a:cs typeface="+mn-cs"/>
                </a:rPr>
                <a:t>   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dirty="0" smtClean="0">
                  <a:solidFill>
                    <a:srgbClr val="FF0000"/>
                  </a:solidFill>
                  <a:cs typeface="+mn-cs"/>
                </a:rPr>
                <a:t>       Pauli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</a:rPr>
                <a:t>’</a:t>
              </a:r>
              <a:r>
                <a:rPr lang="en-US" dirty="0" smtClean="0">
                  <a:solidFill>
                    <a:srgbClr val="FF0000"/>
                  </a:solidFill>
                  <a:cs typeface="+mn-cs"/>
                </a:rPr>
                <a:t>s </a:t>
              </a:r>
              <a:r>
                <a:rPr lang="en-US" dirty="0">
                  <a:solidFill>
                    <a:srgbClr val="FF0000"/>
                  </a:solidFill>
                  <a:cs typeface="+mn-cs"/>
                </a:rPr>
                <a:t>exclusion principle requires that the three quarks</a:t>
              </a:r>
            </a:p>
            <a:p>
              <a:pPr>
                <a:lnSpc>
                  <a:spcPct val="80000"/>
                </a:lnSpc>
                <a:defRPr/>
              </a:pPr>
              <a:r>
                <a:rPr lang="en-US" dirty="0" smtClean="0">
                  <a:solidFill>
                    <a:srgbClr val="FF0000"/>
                  </a:solidFill>
                  <a:cs typeface="+mn-cs"/>
                </a:rPr>
                <a:t>       cannot </a:t>
              </a:r>
              <a:r>
                <a:rPr lang="en-US" dirty="0">
                  <a:solidFill>
                    <a:srgbClr val="FF0000"/>
                  </a:solidFill>
                  <a:cs typeface="+mn-cs"/>
                </a:rPr>
                <a:t>be identical</a:t>
              </a:r>
              <a:r>
                <a:rPr lang="en-US" dirty="0">
                  <a:cs typeface="+mn-cs"/>
                </a:rPr>
                <a:t>      </a:t>
              </a:r>
            </a:p>
          </p:txBody>
        </p:sp>
        <p:grpSp>
          <p:nvGrpSpPr>
            <p:cNvPr id="18" name="Group 23"/>
            <p:cNvGrpSpPr>
              <a:grpSpLocks/>
            </p:cNvGrpSpPr>
            <p:nvPr/>
          </p:nvGrpSpPr>
          <p:grpSpPr bwMode="auto">
            <a:xfrm>
              <a:off x="3888" y="3472"/>
              <a:ext cx="634" cy="345"/>
              <a:chOff x="4030" y="316"/>
              <a:chExt cx="634" cy="345"/>
            </a:xfrm>
          </p:grpSpPr>
          <p:grpSp>
            <p:nvGrpSpPr>
              <p:cNvPr id="19" name="Group 16"/>
              <p:cNvGrpSpPr>
                <a:grpSpLocks/>
              </p:cNvGrpSpPr>
              <p:nvPr/>
            </p:nvGrpSpPr>
            <p:grpSpPr bwMode="auto">
              <a:xfrm>
                <a:off x="4030" y="316"/>
                <a:ext cx="173" cy="345"/>
                <a:chOff x="4080" y="316"/>
                <a:chExt cx="173" cy="345"/>
              </a:xfrm>
            </p:grpSpPr>
            <p:sp>
              <p:nvSpPr>
                <p:cNvPr id="26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4080" y="432"/>
                  <a:ext cx="173" cy="173"/>
                </a:xfrm>
                <a:prstGeom prst="ellipse">
                  <a:avLst/>
                </a:prstGeom>
                <a:solidFill>
                  <a:srgbClr val="009900"/>
                </a:solidFill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4174" y="316"/>
                  <a:ext cx="0" cy="345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20" name="Group 17"/>
              <p:cNvGrpSpPr>
                <a:grpSpLocks/>
              </p:cNvGrpSpPr>
              <p:nvPr/>
            </p:nvGrpSpPr>
            <p:grpSpPr bwMode="auto">
              <a:xfrm>
                <a:off x="4261" y="316"/>
                <a:ext cx="173" cy="345"/>
                <a:chOff x="4080" y="316"/>
                <a:chExt cx="173" cy="345"/>
              </a:xfrm>
            </p:grpSpPr>
            <p:sp>
              <p:nvSpPr>
                <p:cNvPr id="24" name="Oval 18"/>
                <p:cNvSpPr>
                  <a:spLocks noChangeAspect="1" noChangeArrowheads="1"/>
                </p:cNvSpPr>
                <p:nvPr/>
              </p:nvSpPr>
              <p:spPr bwMode="auto">
                <a:xfrm>
                  <a:off x="4080" y="432"/>
                  <a:ext cx="173" cy="173"/>
                </a:xfrm>
                <a:prstGeom prst="ellipse">
                  <a:avLst/>
                </a:prstGeom>
                <a:solidFill>
                  <a:srgbClr val="009900"/>
                </a:solidFill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5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4174" y="316"/>
                  <a:ext cx="0" cy="345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21" name="Group 20"/>
              <p:cNvGrpSpPr>
                <a:grpSpLocks/>
              </p:cNvGrpSpPr>
              <p:nvPr/>
            </p:nvGrpSpPr>
            <p:grpSpPr bwMode="auto">
              <a:xfrm>
                <a:off x="4491" y="316"/>
                <a:ext cx="173" cy="345"/>
                <a:chOff x="4080" y="316"/>
                <a:chExt cx="173" cy="345"/>
              </a:xfrm>
            </p:grpSpPr>
            <p:sp>
              <p:nvSpPr>
                <p:cNvPr id="22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4080" y="432"/>
                  <a:ext cx="173" cy="173"/>
                </a:xfrm>
                <a:prstGeom prst="ellipse">
                  <a:avLst/>
                </a:prstGeom>
                <a:solidFill>
                  <a:srgbClr val="009900"/>
                </a:solidFill>
                <a:ln w="28575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3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174" y="316"/>
                  <a:ext cx="0" cy="345"/>
                </a:xfrm>
                <a:prstGeom prst="line">
                  <a:avLst/>
                </a:prstGeom>
                <a:noFill/>
                <a:ln w="38100">
                  <a:solidFill>
                    <a:srgbClr val="D60093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3520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Eightfold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5622"/>
            <a:ext cx="9144000" cy="495725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Finding </a:t>
            </a:r>
            <a:r>
              <a:rPr lang="en-US" sz="2800" dirty="0"/>
              <a:t>the </a:t>
            </a:r>
            <a:r>
              <a:rPr lang="en-US" sz="2800" dirty="0" err="1"/>
              <a:t>Ω</a:t>
            </a:r>
            <a:r>
              <a:rPr lang="en-US" sz="2800" dirty="0"/>
              <a:t>- (1964) triumph – of the eightfold </a:t>
            </a:r>
            <a:r>
              <a:rPr lang="en-US" sz="2800" dirty="0" smtClean="0"/>
              <a:t>way</a:t>
            </a:r>
          </a:p>
          <a:p>
            <a:endParaRPr lang="en-US" sz="2800" dirty="0" smtClean="0"/>
          </a:p>
          <a:p>
            <a:r>
              <a:rPr lang="en-US" sz="2800" dirty="0"/>
              <a:t>Chain of events in the picture</a:t>
            </a:r>
            <a:r>
              <a:rPr lang="en-US" sz="2800" dirty="0" smtClean="0"/>
              <a:t>:</a:t>
            </a:r>
          </a:p>
          <a:p>
            <a:endParaRPr lang="pl-PL" sz="2400" dirty="0" smtClean="0"/>
          </a:p>
          <a:p>
            <a:pPr marL="118872" indent="0">
              <a:buNone/>
            </a:pPr>
            <a:r>
              <a:rPr lang="pl-PL" sz="2000" dirty="0" smtClean="0"/>
              <a:t>   (</a:t>
            </a:r>
            <a:r>
              <a:rPr lang="pl-PL" sz="2000" dirty="0" err="1"/>
              <a:t>strangeness</a:t>
            </a:r>
            <a:r>
              <a:rPr lang="pl-PL" sz="2000" dirty="0"/>
              <a:t> </a:t>
            </a:r>
            <a:r>
              <a:rPr lang="pl-PL" sz="2000" dirty="0" err="1"/>
              <a:t>conserving</a:t>
            </a:r>
            <a:r>
              <a:rPr lang="pl-PL" sz="2000" dirty="0"/>
              <a:t>)</a:t>
            </a:r>
          </a:p>
          <a:p>
            <a:endParaRPr lang="pl-PL" sz="2000" dirty="0" smtClean="0"/>
          </a:p>
          <a:p>
            <a:pPr marL="118872" indent="0">
              <a:buNone/>
            </a:pPr>
            <a:r>
              <a:rPr lang="pl-PL" sz="2000" dirty="0" smtClean="0"/>
              <a:t>        (ΔS </a:t>
            </a:r>
            <a:r>
              <a:rPr lang="pl-PL" sz="2000" dirty="0"/>
              <a:t>= 1 </a:t>
            </a:r>
            <a:r>
              <a:rPr lang="pl-PL" sz="2000" dirty="0" err="1"/>
              <a:t>weak</a:t>
            </a:r>
            <a:r>
              <a:rPr lang="pl-PL" sz="2000" dirty="0"/>
              <a:t> </a:t>
            </a:r>
            <a:r>
              <a:rPr lang="pl-PL" sz="2000" dirty="0" err="1"/>
              <a:t>decay</a:t>
            </a:r>
            <a:r>
              <a:rPr lang="pl-PL" sz="2000" dirty="0" smtClean="0"/>
              <a:t>)</a:t>
            </a:r>
          </a:p>
          <a:p>
            <a:pPr marL="118872" indent="0">
              <a:buNone/>
            </a:pPr>
            <a:endParaRPr lang="pl-PL" sz="2000" dirty="0"/>
          </a:p>
          <a:p>
            <a:pPr marL="118872" indent="0">
              <a:buNone/>
            </a:pPr>
            <a:r>
              <a:rPr lang="pl-PL" sz="2000" dirty="0" smtClean="0"/>
              <a:t>        (</a:t>
            </a:r>
            <a:r>
              <a:rPr lang="pl-PL" sz="2000" dirty="0"/>
              <a:t>ΔS = 1 </a:t>
            </a:r>
            <a:r>
              <a:rPr lang="pl-PL" sz="2000" dirty="0" err="1"/>
              <a:t>weak</a:t>
            </a:r>
            <a:r>
              <a:rPr lang="pl-PL" sz="2000" dirty="0"/>
              <a:t> </a:t>
            </a:r>
            <a:r>
              <a:rPr lang="pl-PL" sz="2000" dirty="0" err="1"/>
              <a:t>decay</a:t>
            </a:r>
            <a:r>
              <a:rPr lang="pl-PL" sz="2000" dirty="0" smtClean="0"/>
              <a:t>)</a:t>
            </a:r>
          </a:p>
          <a:p>
            <a:pPr marL="118872" indent="0">
              <a:buNone/>
            </a:pPr>
            <a:endParaRPr lang="pl-PL" sz="2000" dirty="0"/>
          </a:p>
          <a:p>
            <a:pPr marL="118872" indent="0">
              <a:buNone/>
            </a:pPr>
            <a:r>
              <a:rPr lang="pl-PL" sz="2000" dirty="0" smtClean="0"/>
              <a:t>      (</a:t>
            </a:r>
            <a:r>
              <a:rPr lang="pl-PL" sz="2000" dirty="0"/>
              <a:t>ΔS = 1 </a:t>
            </a:r>
            <a:r>
              <a:rPr lang="pl-PL" sz="2000" dirty="0" err="1"/>
              <a:t>weak</a:t>
            </a:r>
            <a:r>
              <a:rPr lang="pl-PL" sz="2000" dirty="0"/>
              <a:t> </a:t>
            </a:r>
            <a:r>
              <a:rPr lang="pl-PL" sz="2000" dirty="0" err="1"/>
              <a:t>decay</a:t>
            </a:r>
            <a:r>
              <a:rPr lang="pl-PL" sz="2000" dirty="0"/>
              <a:t>) </a:t>
            </a:r>
            <a:endParaRPr lang="pl-PL" sz="2000" dirty="0" smtClean="0"/>
          </a:p>
          <a:p>
            <a:pPr marL="118872" indent="0">
              <a:buNone/>
            </a:pPr>
            <a:endParaRPr lang="pl-PL" sz="2000" dirty="0"/>
          </a:p>
          <a:p>
            <a:pPr marL="118872" indent="0">
              <a:buNone/>
            </a:pPr>
            <a:r>
              <a:rPr lang="pl-PL" sz="2000" dirty="0" smtClean="0"/>
              <a:t>    (</a:t>
            </a:r>
            <a:r>
              <a:rPr lang="pl-PL" sz="2000" dirty="0" err="1"/>
              <a:t>electromagnetic</a:t>
            </a:r>
            <a:r>
              <a:rPr lang="pl-PL" sz="2000" dirty="0"/>
              <a:t> </a:t>
            </a:r>
            <a:r>
              <a:rPr lang="pl-PL" sz="2000" dirty="0" err="1"/>
              <a:t>decay</a:t>
            </a:r>
            <a:r>
              <a:rPr lang="pl-PL" sz="2000" dirty="0"/>
              <a:t>)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7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01" y="2470183"/>
            <a:ext cx="5083280" cy="34626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57017"/>
              </p:ext>
            </p:extLst>
          </p:nvPr>
        </p:nvGraphicFramePr>
        <p:xfrm>
          <a:off x="272381" y="2945488"/>
          <a:ext cx="27797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4" name="Equation" r:id="rId4" imgW="1435100" imgH="228600" progId="Equation.3">
                  <p:embed/>
                </p:oleObj>
              </mc:Choice>
              <mc:Fallback>
                <p:oleObj name="Equation" r:id="rId4" imgW="143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2381" y="2945488"/>
                        <a:ext cx="2779713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066050"/>
              </p:ext>
            </p:extLst>
          </p:nvPr>
        </p:nvGraphicFramePr>
        <p:xfrm>
          <a:off x="891729" y="3551039"/>
          <a:ext cx="16732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5" name="Equation" r:id="rId6" imgW="863600" imgH="203200" progId="Equation.3">
                  <p:embed/>
                </p:oleObj>
              </mc:Choice>
              <mc:Fallback>
                <p:oleObj name="Equation" r:id="rId6" imgW="863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91729" y="3551039"/>
                        <a:ext cx="1673225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246821"/>
              </p:ext>
            </p:extLst>
          </p:nvPr>
        </p:nvGraphicFramePr>
        <p:xfrm>
          <a:off x="891729" y="4142286"/>
          <a:ext cx="1574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6" name="Equation" r:id="rId8" imgW="812800" imgH="203200" progId="Equation.3">
                  <p:embed/>
                </p:oleObj>
              </mc:Choice>
              <mc:Fallback>
                <p:oleObj name="Equation" r:id="rId8" imgW="812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91729" y="4142286"/>
                        <a:ext cx="1574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11441"/>
              </p:ext>
            </p:extLst>
          </p:nvPr>
        </p:nvGraphicFramePr>
        <p:xfrm>
          <a:off x="891729" y="4743449"/>
          <a:ext cx="14509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7" name="Equation" r:id="rId10" imgW="749300" imgH="228600" progId="Equation.3">
                  <p:embed/>
                </p:oleObj>
              </mc:Choice>
              <mc:Fallback>
                <p:oleObj name="Equation" r:id="rId10" imgW="749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1729" y="4743449"/>
                        <a:ext cx="1450975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646079"/>
              </p:ext>
            </p:extLst>
          </p:nvPr>
        </p:nvGraphicFramePr>
        <p:xfrm>
          <a:off x="854098" y="5407279"/>
          <a:ext cx="13271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8" name="Equation" r:id="rId12" imgW="685800" imgH="228600" progId="Equation.3">
                  <p:embed/>
                </p:oleObj>
              </mc:Choice>
              <mc:Fallback>
                <p:oleObj name="Equation" r:id="rId12" imgW="685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4098" y="5407279"/>
                        <a:ext cx="1327150" cy="44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1401705" y="6186894"/>
            <a:ext cx="6298460" cy="420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0000"/>
                </a:solidFill>
                <a:latin typeface="Symbol" charset="0"/>
              </a:rPr>
              <a:t>W</a:t>
            </a:r>
            <a:r>
              <a:rPr lang="en-US" sz="3200" b="1" baseline="30000" dirty="0">
                <a:solidFill>
                  <a:srgbClr val="FF0000"/>
                </a:solidFill>
                <a:cs typeface="Times New Roman" charset="0"/>
              </a:rPr>
              <a:t>–</a:t>
            </a:r>
            <a:r>
              <a:rPr lang="en-US" sz="2000" b="1" dirty="0">
                <a:solidFill>
                  <a:srgbClr val="FF0000"/>
                </a:solidFill>
                <a:cs typeface="Times New Roman" charset="0"/>
              </a:rPr>
              <a:t> mass measured from this event = 1686 ± 12 MeV</a:t>
            </a:r>
            <a:r>
              <a:rPr lang="en-US" sz="2000" b="1" dirty="0">
                <a:solidFill>
                  <a:srgbClr val="FF0000"/>
                </a:solidFill>
                <a:latin typeface="Symbol" charset="0"/>
                <a:cs typeface="Times New Roman" charset="0"/>
              </a:rPr>
              <a:t>/</a:t>
            </a:r>
            <a:r>
              <a:rPr lang="en-US" sz="2000" b="1" i="1" dirty="0">
                <a:solidFill>
                  <a:srgbClr val="FF0000"/>
                </a:solidFill>
                <a:cs typeface="Times New Roman" charset="0"/>
              </a:rPr>
              <a:t>c</a:t>
            </a:r>
            <a:r>
              <a:rPr lang="en-US" sz="2000" b="1" baseline="30000" dirty="0">
                <a:solidFill>
                  <a:srgbClr val="FF0000"/>
                </a:solidFill>
                <a:cs typeface="Times New Roman" charset="0"/>
              </a:rPr>
              <a:t>2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Eightfold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008" y="1084845"/>
            <a:ext cx="8673696" cy="42021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following 10 years every new hadron found a place in one of the Eightfold Way </a:t>
            </a:r>
            <a:r>
              <a:rPr lang="en-US" dirty="0" err="1" smtClean="0"/>
              <a:t>supermultiplets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There are also </a:t>
            </a:r>
            <a:r>
              <a:rPr lang="en-US" dirty="0" err="1" smtClean="0"/>
              <a:t>antibayron</a:t>
            </a:r>
            <a:r>
              <a:rPr lang="en-US" dirty="0" smtClean="0"/>
              <a:t> octet, </a:t>
            </a:r>
            <a:r>
              <a:rPr lang="en-US" dirty="0" err="1" smtClean="0"/>
              <a:t>decuplet</a:t>
            </a:r>
            <a:r>
              <a:rPr lang="en-US" dirty="0" smtClean="0"/>
              <a:t>, etc. with opposite charge and strangeness.</a:t>
            </a:r>
          </a:p>
          <a:p>
            <a:endParaRPr lang="en-US" dirty="0" smtClean="0"/>
          </a:p>
          <a:p>
            <a:r>
              <a:rPr lang="en-US" dirty="0" smtClean="0"/>
              <a:t>Classification is the first stage in the development of any science.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8</a:t>
            </a:fld>
            <a:endParaRPr kumimoji="0" lang="en-US"/>
          </a:p>
        </p:txBody>
      </p:sp>
      <p:sp>
        <p:nvSpPr>
          <p:cNvPr id="4" name="TextBox 3"/>
          <p:cNvSpPr txBox="1"/>
          <p:nvPr/>
        </p:nvSpPr>
        <p:spPr>
          <a:xfrm>
            <a:off x="1561630" y="5572666"/>
            <a:ext cx="5886948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Modern era of in particle physics started </a:t>
            </a:r>
            <a:r>
              <a:rPr lang="en-US" sz="2400" dirty="0" smtClean="0">
                <a:solidFill>
                  <a:srgbClr val="FF0000"/>
                </a:solidFill>
              </a:rPr>
              <a:t>here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57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quark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111495"/>
            <a:ext cx="5712118" cy="335702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Eightfold way extremely successful</a:t>
            </a:r>
            <a:r>
              <a:rPr lang="en-US" dirty="0" smtClean="0"/>
              <a:t>, but </a:t>
            </a:r>
            <a:r>
              <a:rPr lang="en-US" dirty="0"/>
              <a:t>why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/>
              <a:t>Gell-Mann &amp; Zweig (independent from each other 1964)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All hadrons are composed of even more elementary constituents: quarks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9</a:t>
            </a:fld>
            <a:endParaRPr kumimoji="0" lang="en-US"/>
          </a:p>
        </p:txBody>
      </p:sp>
      <p:pic>
        <p:nvPicPr>
          <p:cNvPr id="7" name="Picture 6" descr="science-joyce_james_joyce-quark-quarks-quotes-hypothetical_particles-shrn562_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87" y="1495770"/>
            <a:ext cx="3273065" cy="46723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8510" y="3941799"/>
            <a:ext cx="3275490" cy="24198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62" y="3134515"/>
            <a:ext cx="2462386" cy="3300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231357" y="5744154"/>
            <a:ext cx="220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James Joyce tomb @ 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Zurichberg</a:t>
            </a:r>
            <a:r>
              <a:rPr lang="en-US" dirty="0" smtClean="0">
                <a:solidFill>
                  <a:schemeClr val="bg1"/>
                </a:solidFill>
              </a:rPr>
              <a:t> cemetery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9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11476</TotalTime>
  <Words>1815</Words>
  <Application>Microsoft Macintosh PowerPoint</Application>
  <PresentationFormat>On-screen Show (4:3)</PresentationFormat>
  <Paragraphs>299</Paragraphs>
  <Slides>32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Module</vt:lpstr>
      <vt:lpstr>Equation</vt:lpstr>
      <vt:lpstr> Lecture #4</vt:lpstr>
      <vt:lpstr>The quark model</vt:lpstr>
      <vt:lpstr>Building hadrons</vt:lpstr>
      <vt:lpstr>The Eightfold way</vt:lpstr>
      <vt:lpstr>The Eightfold way</vt:lpstr>
      <vt:lpstr>Prediction and discovery of the W– particle</vt:lpstr>
      <vt:lpstr>The Eightfold way</vt:lpstr>
      <vt:lpstr>The Eightfold way</vt:lpstr>
      <vt:lpstr>The quark model</vt:lpstr>
      <vt:lpstr>The quark model</vt:lpstr>
      <vt:lpstr>The (light) quark model</vt:lpstr>
      <vt:lpstr>Mesons</vt:lpstr>
      <vt:lpstr>Baryons</vt:lpstr>
      <vt:lpstr>Building mesons</vt:lpstr>
      <vt:lpstr>Glebsch-Gordan coefficients</vt:lpstr>
      <vt:lpstr>Two spin ½ states</vt:lpstr>
      <vt:lpstr>Pseudoscalar mesons (JP=0-)</vt:lpstr>
      <vt:lpstr>Pseudoscalar mesons (JP=0-)</vt:lpstr>
      <vt:lpstr>Pseudoscalar mesons (JP=0-)</vt:lpstr>
      <vt:lpstr>Pseudoscalar mesons (JP=0-)</vt:lpstr>
      <vt:lpstr>Vector mesons (JP=1-)</vt:lpstr>
      <vt:lpstr>Vector mesons (JP=1-)</vt:lpstr>
      <vt:lpstr>Mass relations</vt:lpstr>
      <vt:lpstr>Mass relations</vt:lpstr>
      <vt:lpstr>Light baryons</vt:lpstr>
      <vt:lpstr>Light baryons - spin</vt:lpstr>
      <vt:lpstr>Light baryons - spin</vt:lpstr>
      <vt:lpstr>Light baryons - flavor</vt:lpstr>
      <vt:lpstr>Light baryons - flavor</vt:lpstr>
      <vt:lpstr>Light baryons - color</vt:lpstr>
      <vt:lpstr>Light baryons</vt:lpstr>
      <vt:lpstr>What do we know today ?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335</cp:revision>
  <dcterms:created xsi:type="dcterms:W3CDTF">2016-09-17T12:23:00Z</dcterms:created>
  <dcterms:modified xsi:type="dcterms:W3CDTF">2016-10-09T19:16:26Z</dcterms:modified>
</cp:coreProperties>
</file>